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5"/>
  </p:notesMasterIdLst>
  <p:sldIdLst>
    <p:sldId id="267" r:id="rId2"/>
    <p:sldId id="266" r:id="rId3"/>
    <p:sldId id="271" r:id="rId4"/>
    <p:sldId id="354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8" r:id="rId17"/>
    <p:sldId id="369" r:id="rId18"/>
    <p:sldId id="370" r:id="rId19"/>
    <p:sldId id="367" r:id="rId20"/>
    <p:sldId id="371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3" r:id="rId58"/>
    <p:sldId id="412" r:id="rId59"/>
    <p:sldId id="414" r:id="rId60"/>
    <p:sldId id="416" r:id="rId61"/>
    <p:sldId id="417" r:id="rId62"/>
    <p:sldId id="418" r:id="rId63"/>
    <p:sldId id="400" r:id="rId64"/>
    <p:sldId id="401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1" r:id="rId78"/>
    <p:sldId id="432" r:id="rId79"/>
    <p:sldId id="433" r:id="rId80"/>
    <p:sldId id="434" r:id="rId81"/>
    <p:sldId id="435" r:id="rId82"/>
    <p:sldId id="436" r:id="rId83"/>
    <p:sldId id="439" r:id="rId84"/>
    <p:sldId id="438" r:id="rId85"/>
    <p:sldId id="440" r:id="rId86"/>
    <p:sldId id="441" r:id="rId87"/>
    <p:sldId id="442" r:id="rId88"/>
    <p:sldId id="444" r:id="rId89"/>
    <p:sldId id="445" r:id="rId90"/>
    <p:sldId id="443" r:id="rId91"/>
    <p:sldId id="446" r:id="rId92"/>
    <p:sldId id="447" r:id="rId93"/>
    <p:sldId id="448" r:id="rId94"/>
  </p:sldIdLst>
  <p:sldSz cx="12192000" cy="6858000"/>
  <p:notesSz cx="6858000" cy="9144000"/>
  <p:embeddedFontLs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Calibri Light" panose="020F0302020204030204" pitchFamily="34" charset="0"/>
      <p:regular r:id="rId100"/>
      <p:italic r:id="rId101"/>
    </p:embeddedFont>
    <p:embeddedFont>
      <p:font typeface="Calisto MT" panose="02040603050505030304" pitchFamily="18" charset="0"/>
      <p:regular r:id="rId102"/>
      <p:bold r:id="rId103"/>
      <p:italic r:id="rId104"/>
      <p:boldItalic r:id="rId105"/>
    </p:embeddedFont>
    <p:embeddedFont>
      <p:font typeface="Constantia" panose="02030602050306030303" pitchFamily="18" charset="0"/>
      <p:regular r:id="rId106"/>
      <p:bold r:id="rId107"/>
      <p:italic r:id="rId108"/>
      <p:boldItalic r:id="rId109"/>
    </p:embeddedFont>
    <p:embeddedFont>
      <p:font typeface="NanumSquare_ac" panose="020B0600000101010101" pitchFamily="50" charset="-127"/>
      <p:regular r:id="rId110"/>
    </p:embeddedFont>
    <p:embeddedFont>
      <p:font typeface="나눔스퀘어_ac" panose="020B0600000101010101" pitchFamily="50" charset="-127"/>
      <p:regular r:id="rId111"/>
    </p:embeddedFont>
    <p:embeddedFont>
      <p:font typeface="맑은 고딕" panose="020B0503020000020004" pitchFamily="50" charset="-127"/>
      <p:regular r:id="rId112"/>
      <p:bold r:id="rId113"/>
    </p:embeddedFont>
    <p:embeddedFont>
      <p:font typeface="배달의민족 도현" panose="020B0600000101010101" pitchFamily="50" charset="-127"/>
      <p:regular r:id="rId1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32" autoAdjust="0"/>
    <p:restoredTop sz="84282" autoAdjust="0"/>
  </p:normalViewPr>
  <p:slideViewPr>
    <p:cSldViewPr snapToGrid="0">
      <p:cViewPr varScale="1">
        <p:scale>
          <a:sx n="132" d="100"/>
          <a:sy n="132" d="100"/>
        </p:scale>
        <p:origin x="1036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8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진짜 사람일까</a:t>
            </a:r>
            <a:r>
              <a:rPr lang="en-US" altLang="ko-KR" dirty="0"/>
              <a:t>? </a:t>
            </a:r>
            <a:r>
              <a:rPr lang="ko-KR" altLang="en-US" dirty="0"/>
              <a:t>생성해낸 얼굴일까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정답은 모두 다 가짜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1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84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0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70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9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6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56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3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분 </a:t>
            </a:r>
            <a:r>
              <a:rPr lang="en-US" altLang="ko-KR" dirty="0"/>
              <a:t>11</a:t>
            </a:r>
            <a:r>
              <a:rPr lang="ko-KR" altLang="en-US" dirty="0"/>
              <a:t>초까지 보여주세요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0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3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57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07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2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56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757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99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743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8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08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1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89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59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88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23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11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53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91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582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37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88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38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3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3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03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43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965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166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009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50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95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02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680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68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5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0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9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61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컴퓨터 비전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DB4090-6DAC-496E-B7E4-A6306D8CA6C5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5F69EC2A-F546-4BF7-9ED4-0693D2B4E4F5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11">
              <a:extLst>
                <a:ext uri="{FF2B5EF4-FFF2-40B4-BE49-F238E27FC236}">
                  <a16:creationId xmlns:a16="http://schemas.microsoft.com/office/drawing/2014/main" id="{E0FEA6F8-83AE-4194-A81E-572CA0B0A8D1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Picture 4" descr="가톨릭대학교 로고 PNG JPG PSD 다운로드">
              <a:extLst>
                <a:ext uri="{FF2B5EF4-FFF2-40B4-BE49-F238E27FC236}">
                  <a16:creationId xmlns:a16="http://schemas.microsoft.com/office/drawing/2014/main" id="{42584D7B-5056-4F66-B932-0794552F05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자연어 처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자연어 처리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8D5D86-A0C9-46AE-959B-D74E09333F3E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94F8104B-3AA3-4313-8489-7C7486424C3F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2EC11847-C66F-4EC2-B690-0456C9715971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DA0FDA8-EF71-4FA0-9BE7-429F0F886BA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인공지능의 활용 분야와 미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활용 분야와 미래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11990-9643-48E1-8C7A-0557176DCA52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0766D1E-F903-45CE-A73E-F2AB4A6888C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90EAF717-A64C-4F45-A4DE-9EA0D2455BB2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7E88B954-A6B2-4B31-978D-F0AB8542DA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단어 벡터 생성 인공지능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단어 벡터 생성 인공지능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98531D-E0DB-4C4C-A89E-5B5B0FF9613A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A3C6DB5A-31FF-4E2F-AA8D-A6963B93E803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D0731B0-1DAA-4726-8E91-16F3700082D8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6DF0BCD0-9626-4EE4-A031-CD30C03E2B8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안드로이드 객체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안드로이드 객체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EEB74E-36E6-4266-8D65-4F529B8C70A5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BE52BD0-B546-48D4-95EE-15A8471449C1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DDC5F22E-92EC-469E-8298-3A10A198B271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7038F563-A90E-4A20-8BFA-98EC94AC381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4" r:id="rId6"/>
    <p:sldLayoutId id="2147483686" r:id="rId7"/>
    <p:sldLayoutId id="2147483687" r:id="rId8"/>
    <p:sldLayoutId id="2147483688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ronxin.github.io/wevi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Wbf1iZ7co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gif"/><Relationship Id="rId4" Type="http://schemas.openxmlformats.org/officeDocument/2006/relationships/image" Target="../media/image71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Rld3PTpMdA?feature=oembed" TargetMode="External"/><Relationship Id="rId4" Type="http://schemas.openxmlformats.org/officeDocument/2006/relationships/image" Target="../media/image9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BfOfylYfu0?feature=oembed" TargetMode="External"/><Relationship Id="rId4" Type="http://schemas.openxmlformats.org/officeDocument/2006/relationships/image" Target="../media/image9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xQSxM0OkkY?feature=oembed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5VN56jQMWM?start=58&amp;feature=oembed" TargetMode="External"/><Relationship Id="rId4" Type="http://schemas.openxmlformats.org/officeDocument/2006/relationships/image" Target="../media/image10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48JCQZwwzA?feature=oembed" TargetMode="Externa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hyperlink" Target="https://www.youtube.com/watch?v=Aut32pR5PQA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7.jpg"/><Relationship Id="rId5" Type="http://schemas.openxmlformats.org/officeDocument/2006/relationships/image" Target="../media/image146.jpg"/><Relationship Id="rId4" Type="http://schemas.openxmlformats.org/officeDocument/2006/relationships/image" Target="../media/image145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3.jpg"/><Relationship Id="rId4" Type="http://schemas.openxmlformats.org/officeDocument/2006/relationships/image" Target="../media/image15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9.jpg"/><Relationship Id="rId4" Type="http://schemas.openxmlformats.org/officeDocument/2006/relationships/image" Target="../media/image158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인공지능의 각 분야 소개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02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2012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AlexNet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63501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Challenge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우승을 차지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5E347D7-D975-4898-9205-1260DFB9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69" y="2068483"/>
            <a:ext cx="5271764" cy="262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7FCDFA0-1D47-4848-978A-C31C306A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05" y="1919342"/>
            <a:ext cx="3566190" cy="23774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A6E7FD-C5FE-4C85-9794-DE1E7AB8613C}"/>
              </a:ext>
            </a:extLst>
          </p:cNvPr>
          <p:cNvSpPr txBox="1"/>
          <p:nvPr/>
        </p:nvSpPr>
        <p:spPr>
          <a:xfrm>
            <a:off x="8182294" y="4372927"/>
            <a:ext cx="2964812" cy="125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Geoffrey Everest Hinton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1947.12.6~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토론토 대학 교수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28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88D76-09FD-4FB3-B47A-6D3195E8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78" y="1945641"/>
            <a:ext cx="8214044" cy="37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 (Convolutional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 Network,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합성곱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신경망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Picture 2" descr="LeNet-5 in 9 lines of code using Keras - Mostafa Gazar - Medium">
            <a:extLst>
              <a:ext uri="{FF2B5EF4-FFF2-40B4-BE49-F238E27FC236}">
                <a16:creationId xmlns:a16="http://schemas.microsoft.com/office/drawing/2014/main" id="{AFF4D72A-C773-483B-8F3D-80348F2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24" y="2636486"/>
            <a:ext cx="8398576" cy="25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D8488-94F2-4BDE-9DF6-37EE7DE6126C}"/>
              </a:ext>
            </a:extLst>
          </p:cNvPr>
          <p:cNvSpPr txBox="1"/>
          <p:nvPr/>
        </p:nvSpPr>
        <p:spPr>
          <a:xfrm>
            <a:off x="2406864" y="5153872"/>
            <a:ext cx="5380776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1998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처음으로 제시한 </a:t>
            </a:r>
            <a:r>
              <a:rPr lang="en-US" altLang="ko-KR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LeNet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D543DB-FC4F-4F76-88DA-D1EDB75D67FF}"/>
              </a:ext>
            </a:extLst>
          </p:cNvPr>
          <p:cNvGrpSpPr/>
          <p:nvPr/>
        </p:nvGrpSpPr>
        <p:grpSpPr>
          <a:xfrm>
            <a:off x="9535654" y="1819532"/>
            <a:ext cx="2081848" cy="4222413"/>
            <a:chOff x="11574526" y="2856267"/>
            <a:chExt cx="3946164" cy="80036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3195E72-4F4C-439B-B3C0-2E3597A3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367" y="2856267"/>
              <a:ext cx="3892482" cy="5838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B8D65C-1E67-4193-A180-18977BA7C847}"/>
                </a:ext>
              </a:extLst>
            </p:cNvPr>
            <p:cNvSpPr txBox="1"/>
            <p:nvPr/>
          </p:nvSpPr>
          <p:spPr>
            <a:xfrm>
              <a:off x="11574526" y="8883179"/>
              <a:ext cx="3946164" cy="197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782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Convolution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실제 연산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F8EF5-FD36-48F7-BB17-DCB374F517D0}"/>
              </a:ext>
            </a:extLst>
          </p:cNvPr>
          <p:cNvGrpSpPr/>
          <p:nvPr/>
        </p:nvGrpSpPr>
        <p:grpSpPr>
          <a:xfrm>
            <a:off x="2228647" y="2021493"/>
            <a:ext cx="7458914" cy="3859978"/>
            <a:chOff x="3336086" y="3089424"/>
            <a:chExt cx="13769761" cy="7125832"/>
          </a:xfrm>
        </p:grpSpPr>
        <p:pic>
          <p:nvPicPr>
            <p:cNvPr id="16" name="Picture 4" descr="enter image description here">
              <a:extLst>
                <a:ext uri="{FF2B5EF4-FFF2-40B4-BE49-F238E27FC236}">
                  <a16:creationId xmlns:a16="http://schemas.microsoft.com/office/drawing/2014/main" id="{48C55EE7-774E-46C9-A1B2-E6777ED1E8F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941" y="3089424"/>
              <a:ext cx="9760906" cy="712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63F712-CA50-44AE-8714-634EC7B7812E}"/>
                </a:ext>
              </a:extLst>
            </p:cNvPr>
            <p:cNvGrpSpPr/>
            <p:nvPr/>
          </p:nvGrpSpPr>
          <p:grpSpPr>
            <a:xfrm>
              <a:off x="3336086" y="4506108"/>
              <a:ext cx="2290334" cy="2948161"/>
              <a:chOff x="12927385" y="6237823"/>
              <a:chExt cx="2290334" cy="2948161"/>
            </a:xfrm>
          </p:grpSpPr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17E7FB41-7A5D-4CEC-B3EE-28023B7A4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7385" y="6968360"/>
                <a:ext cx="2290334" cy="2217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02A5794-EBAC-432C-8CE2-622AE02A134F}"/>
                  </a:ext>
                </a:extLst>
              </p:cNvPr>
              <p:cNvSpPr/>
              <p:nvPr/>
            </p:nvSpPr>
            <p:spPr>
              <a:xfrm>
                <a:off x="13063142" y="6237823"/>
                <a:ext cx="2018817" cy="738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&lt;Filter&gt;</a:t>
                </a:r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962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풀링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(Pooling)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Google Shape;215;p33">
            <a:extLst>
              <a:ext uri="{FF2B5EF4-FFF2-40B4-BE49-F238E27FC236}">
                <a16:creationId xmlns:a16="http://schemas.microsoft.com/office/drawing/2014/main" id="{AB28CE45-A386-4B4D-8F92-B2F118B96E5F}"/>
              </a:ext>
            </a:extLst>
          </p:cNvPr>
          <p:cNvSpPr/>
          <p:nvPr/>
        </p:nvSpPr>
        <p:spPr>
          <a:xfrm>
            <a:off x="1355866" y="1744522"/>
            <a:ext cx="9480267" cy="69387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 map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특정 값을 뽑아내는 작업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lang="ko-KR" altLang="en-US" sz="20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의미있는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살리며 크기를 줄임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6400C5D-75DF-4379-B008-FCE5889FF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4" y="2788089"/>
            <a:ext cx="7006210" cy="326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5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과정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2" descr="2016 cs231n lecture 7-22ì ëí ì´ë¯¸ì§ ê²ìê²°ê³¼">
            <a:extLst>
              <a:ext uri="{FF2B5EF4-FFF2-40B4-BE49-F238E27FC236}">
                <a16:creationId xmlns:a16="http://schemas.microsoft.com/office/drawing/2014/main" id="{0220B311-97F3-4B59-89A4-20568CC5D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13896"/>
          <a:stretch/>
        </p:blipFill>
        <p:spPr bwMode="auto">
          <a:xfrm>
            <a:off x="1430641" y="1891951"/>
            <a:ext cx="9059560" cy="38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8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F45271-CE71-4910-BEFA-8C9327CE6FC0}"/>
              </a:ext>
            </a:extLst>
          </p:cNvPr>
          <p:cNvGrpSpPr/>
          <p:nvPr/>
        </p:nvGrpSpPr>
        <p:grpSpPr>
          <a:xfrm>
            <a:off x="1392820" y="1616409"/>
            <a:ext cx="10573704" cy="4768359"/>
            <a:chOff x="1807072" y="2698619"/>
            <a:chExt cx="18792241" cy="847462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DB06C71-786C-4609-9F85-5BB01BB8D3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04"/>
            <a:stretch/>
          </p:blipFill>
          <p:spPr bwMode="auto">
            <a:xfrm>
              <a:off x="3489170" y="5204048"/>
              <a:ext cx="13341660" cy="496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D16EE-7E75-4922-B636-D28A0EA05DFA}"/>
                </a:ext>
              </a:extLst>
            </p:cNvPr>
            <p:cNvSpPr txBox="1"/>
            <p:nvPr/>
          </p:nvSpPr>
          <p:spPr>
            <a:xfrm>
              <a:off x="16214200" y="10735643"/>
              <a:ext cx="4385113" cy="437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Stanford CS231n 2017 winter lecture]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2F8C98-7351-4585-946B-A5005108A7C2}"/>
                </a:ext>
              </a:extLst>
            </p:cNvPr>
            <p:cNvSpPr/>
            <p:nvPr/>
          </p:nvSpPr>
          <p:spPr>
            <a:xfrm>
              <a:off x="1807072" y="2698619"/>
              <a:ext cx="8352928" cy="143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(Image classification)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사물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검출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(Object detection)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분할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(Segmentation)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033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F8C98-7351-4585-946B-A5005108A7C2}"/>
              </a:ext>
            </a:extLst>
          </p:cNvPr>
          <p:cNvSpPr/>
          <p:nvPr/>
        </p:nvSpPr>
        <p:spPr>
          <a:xfrm>
            <a:off x="1392820" y="1616409"/>
            <a:ext cx="4699886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포즈 인식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(Pose Estimation)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복원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Restoration)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생성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Generation)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1BC20-4880-4481-B694-425A446D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09" y="1357593"/>
            <a:ext cx="3502942" cy="19704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3C3788-2EAE-4C31-8197-A4B7E298AACE}"/>
              </a:ext>
            </a:extLst>
          </p:cNvPr>
          <p:cNvSpPr txBox="1"/>
          <p:nvPr/>
        </p:nvSpPr>
        <p:spPr>
          <a:xfrm>
            <a:off x="5828305" y="5850876"/>
            <a:ext cx="6138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Guler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et al., “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Densepose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Dense Human Pose Estimation in the Wild,”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</a:t>
            </a:r>
          </a:p>
          <a:p>
            <a:pPr algn="r"/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Karras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et al., “A Style-Based Generator Architecture for Generative Adversarial Networks,”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2019</a:t>
            </a:r>
          </a:p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 et al., “Image Processing Using Multi-Code GAN Prior,”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892F51-3D3D-4ABE-A79A-3674B543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96" y="3501507"/>
            <a:ext cx="2524026" cy="22198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2B28CF-CA5C-4AF9-B0F1-70BE02B7B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960" y="3463875"/>
            <a:ext cx="3555811" cy="23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2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F8C98-7351-4585-946B-A5005108A7C2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객체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트래킹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(Object Tracking)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감정 인식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(Emotion Recognition)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- 3D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재구성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(3D Reconstruction)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외에도 무궁무진합니다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C3788-2EAE-4C31-8197-A4B7E298AACE}"/>
              </a:ext>
            </a:extLst>
          </p:cNvPr>
          <p:cNvSpPr txBox="1"/>
          <p:nvPr/>
        </p:nvSpPr>
        <p:spPr>
          <a:xfrm>
            <a:off x="4826428" y="6003276"/>
            <a:ext cx="714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et al., “Context-Aware Emotion Recognition Networks,”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ICCV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2019</a:t>
            </a:r>
          </a:p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Saito et al., “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PlFuHD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Multi-Level Pixel-Aligned Implicit Function for High-Resolution 3D Human Digitization,”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E1350F-61C5-4508-AE56-AEFC35F8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07" y="1489977"/>
            <a:ext cx="3135086" cy="1763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57B6C3-D4BA-45F7-85D5-2603433C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20" y="3598095"/>
            <a:ext cx="5171440" cy="2045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C695E5-81AC-4749-8C22-B861BBAE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664" y="3427198"/>
            <a:ext cx="3966172" cy="248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41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언어 현상을 컴퓨터와 같은 기계를 이용해서 모사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할 수 있도록 연구하고 이를 구현하는 인공지능의 주요 분야 중 하나</a:t>
            </a:r>
          </a:p>
        </p:txBody>
      </p:sp>
      <p:pic>
        <p:nvPicPr>
          <p:cNvPr id="12" name="Picture 2" descr="Understanding Natural Language Processing -A Beginner&amp;#39;s Guide -">
            <a:extLst>
              <a:ext uri="{FF2B5EF4-FFF2-40B4-BE49-F238E27FC236}">
                <a16:creationId xmlns:a16="http://schemas.microsoft.com/office/drawing/2014/main" id="{795D6992-5C82-465F-A976-579E5EF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3355222"/>
            <a:ext cx="7105192" cy="26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60064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52172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활용분야와 미래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44279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단어 벡터 생성 인공지능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536387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안드로이드 객체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처리의 시작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Warren Weaver (1947)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미국의 과학자 </a:t>
            </a:r>
            <a:r>
              <a:rPr lang="ko-KR" altLang="en-US" sz="20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워런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웨이버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(Warren Weaver)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차 세계대전 때 적군의 암호문을 번역해 정보를 알아내기 위한 용도로 기계번역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(MT, Machine Translation)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이라는 기술을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E4B9DF-69FC-4B1A-93F2-5A561D2C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3097836"/>
            <a:ext cx="377825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olution of Machine Translation. In 1949, Warren Weaver, a researcher at…  | by Some Aditya Mandal | Towards Data Science">
            <a:extLst>
              <a:ext uri="{FF2B5EF4-FFF2-40B4-BE49-F238E27FC236}">
                <a16:creationId xmlns:a16="http://schemas.microsoft.com/office/drawing/2014/main" id="{87CD5355-BD25-4649-B1D2-7385CE75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15" y="3356438"/>
            <a:ext cx="4459606" cy="25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16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전통적인 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통계적인 방법 위주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170383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Bag-of-Words (</a:t>
            </a:r>
            <a:r>
              <a:rPr lang="en-US" altLang="ko-KR" sz="2000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단어들의 출현 빈도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(frequency)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에만 집중하는 텍스트 데이터의 표현 방법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(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단어의 순서는 무시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60F15-C2C4-4EE0-BAFE-650D5082D6A4}"/>
              </a:ext>
            </a:extLst>
          </p:cNvPr>
          <p:cNvSpPr txBox="1"/>
          <p:nvPr/>
        </p:nvSpPr>
        <p:spPr>
          <a:xfrm>
            <a:off x="1660518" y="3733162"/>
            <a:ext cx="9510369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간장공장 공장장은 강 공장장이고 된장공장 공장장은 공 공장장이다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."</a:t>
            </a:r>
          </a:p>
          <a:p>
            <a:pPr defTabSz="914400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Dictionary: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":0,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":3,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":5,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":7,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":8}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Count: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":1}</a:t>
            </a:r>
          </a:p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 vector : {1, 6, 4, 2, 1, 1, 1, 1, 1}</a:t>
            </a:r>
          </a:p>
        </p:txBody>
      </p:sp>
    </p:spTree>
    <p:extLst>
      <p:ext uri="{BB962C8B-B14F-4D97-AF65-F5344CB8AC3E}">
        <p14:creationId xmlns:p14="http://schemas.microsoft.com/office/powerpoint/2010/main" val="166900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200547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원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핫 인코딩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(One-hot encoding)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컴퓨터가 이해할 수 있도록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표현하는 방법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 X 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 행렬 생성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해당 단어의 위치만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바꾸어 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B3A62D-8B4D-4C5F-9242-77DE1C36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722" y="3841488"/>
            <a:ext cx="5994684" cy="24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인코딩의 한계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8465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매우 직관적인 벡터화 방법이지만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의미적으로 유사한 </a:t>
            </a:r>
            <a:r>
              <a:rPr lang="ko-KR" altLang="en-US" sz="2000" b="1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단어끼리의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유사도 표현이 불가능함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6D5F49-A31D-43B5-9E60-A5445904DE91}"/>
              </a:ext>
            </a:extLst>
          </p:cNvPr>
          <p:cNvGrpSpPr/>
          <p:nvPr/>
        </p:nvGrpSpPr>
        <p:grpSpPr>
          <a:xfrm>
            <a:off x="657050" y="3244022"/>
            <a:ext cx="10434410" cy="2376556"/>
            <a:chOff x="737645" y="6249448"/>
            <a:chExt cx="19869646" cy="45255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B22120E-77B7-4D65-9FD4-77826D28DC19}"/>
                </a:ext>
              </a:extLst>
            </p:cNvPr>
            <p:cNvSpPr/>
            <p:nvPr/>
          </p:nvSpPr>
          <p:spPr>
            <a:xfrm>
              <a:off x="3332001" y="9895864"/>
              <a:ext cx="14027084" cy="879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/>
              <a:r>
                <a:rPr lang="ko-KR" altLang="en-US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단어가 서로 다르다는 것 외의 정보를 가지고 있지 않음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218C85B-F77F-47E2-9B22-037B7B15202C}"/>
                </a:ext>
              </a:extLst>
            </p:cNvPr>
            <p:cNvGrpSpPr/>
            <p:nvPr/>
          </p:nvGrpSpPr>
          <p:grpSpPr>
            <a:xfrm>
              <a:off x="737645" y="6249448"/>
              <a:ext cx="7163316" cy="3213473"/>
              <a:chOff x="621533" y="6249448"/>
              <a:chExt cx="7163316" cy="3213473"/>
            </a:xfrm>
          </p:grpSpPr>
          <p:pic>
            <p:nvPicPr>
              <p:cNvPr id="36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5342D3A-24EB-44EC-8E32-CD77E5E56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328" y="6249448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7A10C77-D4F9-476F-9D17-4B3F96545781}"/>
                  </a:ext>
                </a:extLst>
              </p:cNvPr>
              <p:cNvSpPr/>
              <p:nvPr/>
            </p:nvSpPr>
            <p:spPr>
              <a:xfrm>
                <a:off x="621533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1 0 0 0 … 0 0 0 ]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A7A3FB9-3D76-43FC-8086-AE8DB103D7E2}"/>
                </a:ext>
              </a:extLst>
            </p:cNvPr>
            <p:cNvGrpSpPr/>
            <p:nvPr/>
          </p:nvGrpSpPr>
          <p:grpSpPr>
            <a:xfrm>
              <a:off x="7090810" y="6287447"/>
              <a:ext cx="7163316" cy="3175474"/>
              <a:chOff x="6317632" y="6287447"/>
              <a:chExt cx="7163316" cy="3175474"/>
            </a:xfrm>
          </p:grpSpPr>
          <p:pic>
            <p:nvPicPr>
              <p:cNvPr id="34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1D6F6AFB-4BD9-43F1-BF38-AA95E36FB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586" y="6287447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F0A6853-9F66-45FA-838E-10DBE5B7AAB6}"/>
                  </a:ext>
                </a:extLst>
              </p:cNvPr>
              <p:cNvSpPr/>
              <p:nvPr/>
            </p:nvSpPr>
            <p:spPr>
              <a:xfrm>
                <a:off x="6317632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0 0 0 0 … 0 1 0 ]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3260812-C812-4327-9982-37304E66E48C}"/>
                </a:ext>
              </a:extLst>
            </p:cNvPr>
            <p:cNvGrpSpPr/>
            <p:nvPr/>
          </p:nvGrpSpPr>
          <p:grpSpPr>
            <a:xfrm>
              <a:off x="13443975" y="6299752"/>
              <a:ext cx="7163316" cy="3163172"/>
              <a:chOff x="13327863" y="6299752"/>
              <a:chExt cx="7163316" cy="3163172"/>
            </a:xfrm>
          </p:grpSpPr>
          <p:pic>
            <p:nvPicPr>
              <p:cNvPr id="32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6A9B04BD-3A91-410E-9177-0DB93057C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4456351" y="629975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B2FE507-309B-4BD3-80DF-B9604A78862A}"/>
                  </a:ext>
                </a:extLst>
              </p:cNvPr>
              <p:cNvSpPr/>
              <p:nvPr/>
            </p:nvSpPr>
            <p:spPr>
              <a:xfrm>
                <a:off x="13327863" y="8701018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1 0 0 0 0 … 0 0 0 ]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72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분산 표현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Representation)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C455E9-5A97-47EA-AF09-F7FB5A9928C8}"/>
              </a:ext>
            </a:extLst>
          </p:cNvPr>
          <p:cNvGrpSpPr/>
          <p:nvPr/>
        </p:nvGrpSpPr>
        <p:grpSpPr>
          <a:xfrm>
            <a:off x="1502251" y="2033719"/>
            <a:ext cx="8606950" cy="3474166"/>
            <a:chOff x="1616150" y="3024313"/>
            <a:chExt cx="17789450" cy="718065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127E073-5D4C-49A2-878F-EEA2FF626891}"/>
                </a:ext>
              </a:extLst>
            </p:cNvPr>
            <p:cNvGrpSpPr/>
            <p:nvPr/>
          </p:nvGrpSpPr>
          <p:grpSpPr>
            <a:xfrm>
              <a:off x="3103759" y="3024313"/>
              <a:ext cx="16301841" cy="2171701"/>
              <a:chOff x="3103759" y="3024313"/>
              <a:chExt cx="16301841" cy="2171701"/>
            </a:xfrm>
          </p:grpSpPr>
          <p:pic>
            <p:nvPicPr>
              <p:cNvPr id="65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6BC0489-9B93-45B4-82D5-A4F93D7C8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59" y="3024313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530C8F4-F2DC-4357-AE7E-C39617461C5C}"/>
                  </a:ext>
                </a:extLst>
              </p:cNvPr>
              <p:cNvGrpSpPr/>
              <p:nvPr/>
            </p:nvGrpSpPr>
            <p:grpSpPr>
              <a:xfrm>
                <a:off x="6919663" y="3154035"/>
                <a:ext cx="12485937" cy="1912257"/>
                <a:chOff x="6919663" y="3081869"/>
                <a:chExt cx="12485937" cy="1912257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DB109DCD-5825-438F-B97C-5A74CD367E27}"/>
                    </a:ext>
                  </a:extLst>
                </p:cNvPr>
                <p:cNvGrpSpPr/>
                <p:nvPr/>
              </p:nvGrpSpPr>
              <p:grpSpPr>
                <a:xfrm>
                  <a:off x="7779413" y="3485458"/>
                  <a:ext cx="10527260" cy="1105079"/>
                  <a:chOff x="7779413" y="3485458"/>
                  <a:chExt cx="10527260" cy="1105079"/>
                </a:xfrm>
              </p:grpSpPr>
              <p:sp>
                <p:nvSpPr>
                  <p:cNvPr id="69" name="Shape 119">
                    <a:extLst>
                      <a:ext uri="{FF2B5EF4-FFF2-40B4-BE49-F238E27FC236}">
                        <a16:creationId xmlns:a16="http://schemas.microsoft.com/office/drawing/2014/main" id="{D146E386-6FB6-450E-9355-D0693965B124}"/>
                      </a:ext>
                    </a:extLst>
                  </p:cNvPr>
                  <p:cNvSpPr/>
                  <p:nvPr/>
                </p:nvSpPr>
                <p:spPr>
                  <a:xfrm>
                    <a:off x="7779413" y="3485458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0" name="Shape 120">
                    <a:extLst>
                      <a:ext uri="{FF2B5EF4-FFF2-40B4-BE49-F238E27FC236}">
                        <a16:creationId xmlns:a16="http://schemas.microsoft.com/office/drawing/2014/main" id="{DEB40545-F04E-4C05-9E0A-F20AAD530EB3}"/>
                      </a:ext>
                    </a:extLst>
                  </p:cNvPr>
                  <p:cNvSpPr/>
                  <p:nvPr/>
                </p:nvSpPr>
                <p:spPr>
                  <a:xfrm>
                    <a:off x="10134958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1" name="Shape 121">
                    <a:extLst>
                      <a:ext uri="{FF2B5EF4-FFF2-40B4-BE49-F238E27FC236}">
                        <a16:creationId xmlns:a16="http://schemas.microsoft.com/office/drawing/2014/main" id="{7E8BFCF5-6D8D-4FD1-B6BC-04DC41E86192}"/>
                      </a:ext>
                    </a:extLst>
                  </p:cNvPr>
                  <p:cNvSpPr/>
                  <p:nvPr/>
                </p:nvSpPr>
                <p:spPr>
                  <a:xfrm>
                    <a:off x="12490503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2" name="Shape 122">
                    <a:extLst>
                      <a:ext uri="{FF2B5EF4-FFF2-40B4-BE49-F238E27FC236}">
                        <a16:creationId xmlns:a16="http://schemas.microsoft.com/office/drawing/2014/main" id="{384C1A1E-5C1A-4C75-8CE6-CCAE9C6DB2A0}"/>
                      </a:ext>
                    </a:extLst>
                  </p:cNvPr>
                  <p:cNvSpPr/>
                  <p:nvPr/>
                </p:nvSpPr>
                <p:spPr>
                  <a:xfrm>
                    <a:off x="14846049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3" name="Shape 123">
                    <a:extLst>
                      <a:ext uri="{FF2B5EF4-FFF2-40B4-BE49-F238E27FC236}">
                        <a16:creationId xmlns:a16="http://schemas.microsoft.com/office/drawing/2014/main" id="{EFA77FF4-3F21-4CFD-A2DF-20EB47D8BAC1}"/>
                      </a:ext>
                    </a:extLst>
                  </p:cNvPr>
                  <p:cNvSpPr/>
                  <p:nvPr/>
                </p:nvSpPr>
                <p:spPr>
                  <a:xfrm>
                    <a:off x="17201594" y="3485458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68" name="양쪽 대괄호 67">
                  <a:extLst>
                    <a:ext uri="{FF2B5EF4-FFF2-40B4-BE49-F238E27FC236}">
                      <a16:creationId xmlns:a16="http://schemas.microsoft.com/office/drawing/2014/main" id="{F06C2AFE-ECCA-4EE0-AD20-90136A3A11C6}"/>
                    </a:ext>
                  </a:extLst>
                </p:cNvPr>
                <p:cNvSpPr/>
                <p:nvPr/>
              </p:nvSpPr>
              <p:spPr>
                <a:xfrm>
                  <a:off x="6919663" y="3081869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80A6FE-FE8D-4678-B94B-8F7296A38F58}"/>
                </a:ext>
              </a:extLst>
            </p:cNvPr>
            <p:cNvGrpSpPr/>
            <p:nvPr/>
          </p:nvGrpSpPr>
          <p:grpSpPr>
            <a:xfrm>
              <a:off x="1940917" y="5617092"/>
              <a:ext cx="17464683" cy="2095702"/>
              <a:chOff x="1940917" y="5731159"/>
              <a:chExt cx="17464683" cy="2095702"/>
            </a:xfrm>
          </p:grpSpPr>
          <p:pic>
            <p:nvPicPr>
              <p:cNvPr id="75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0120EAD7-F220-40A1-BA87-21A36E2DBF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0917" y="5731159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F7B9075-0BCF-41CD-AE0C-852633A58610}"/>
                  </a:ext>
                </a:extLst>
              </p:cNvPr>
              <p:cNvGrpSpPr/>
              <p:nvPr/>
            </p:nvGrpSpPr>
            <p:grpSpPr>
              <a:xfrm>
                <a:off x="6919663" y="5822882"/>
                <a:ext cx="12485937" cy="1912257"/>
                <a:chOff x="6919663" y="5653436"/>
                <a:chExt cx="12485937" cy="19122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B20ED6B-07A5-4853-AF06-E2C914C62A11}"/>
                    </a:ext>
                  </a:extLst>
                </p:cNvPr>
                <p:cNvGrpSpPr/>
                <p:nvPr/>
              </p:nvGrpSpPr>
              <p:grpSpPr>
                <a:xfrm>
                  <a:off x="7779413" y="6057025"/>
                  <a:ext cx="10527260" cy="1105079"/>
                  <a:chOff x="7779413" y="6057026"/>
                  <a:chExt cx="10527260" cy="1105079"/>
                </a:xfrm>
              </p:grpSpPr>
              <p:sp>
                <p:nvSpPr>
                  <p:cNvPr id="81" name="Shape 124">
                    <a:extLst>
                      <a:ext uri="{FF2B5EF4-FFF2-40B4-BE49-F238E27FC236}">
                        <a16:creationId xmlns:a16="http://schemas.microsoft.com/office/drawing/2014/main" id="{38A4BFFA-22D5-4EE3-8258-467B08884FF2}"/>
                      </a:ext>
                    </a:extLst>
                  </p:cNvPr>
                  <p:cNvSpPr/>
                  <p:nvPr/>
                </p:nvSpPr>
                <p:spPr>
                  <a:xfrm>
                    <a:off x="7779413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2" name="Shape 125">
                    <a:extLst>
                      <a:ext uri="{FF2B5EF4-FFF2-40B4-BE49-F238E27FC236}">
                        <a16:creationId xmlns:a16="http://schemas.microsoft.com/office/drawing/2014/main" id="{18AB7285-E0CC-4122-B7D3-37C5074F2ED2}"/>
                      </a:ext>
                    </a:extLst>
                  </p:cNvPr>
                  <p:cNvSpPr/>
                  <p:nvPr/>
                </p:nvSpPr>
                <p:spPr>
                  <a:xfrm>
                    <a:off x="10134958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4" name="Shape 126">
                    <a:extLst>
                      <a:ext uri="{FF2B5EF4-FFF2-40B4-BE49-F238E27FC236}">
                        <a16:creationId xmlns:a16="http://schemas.microsoft.com/office/drawing/2014/main" id="{7A271DF5-D2E6-4455-8E79-AF774F1007CB}"/>
                      </a:ext>
                    </a:extLst>
                  </p:cNvPr>
                  <p:cNvSpPr/>
                  <p:nvPr/>
                </p:nvSpPr>
                <p:spPr>
                  <a:xfrm>
                    <a:off x="12490503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6" name="Shape 127">
                    <a:extLst>
                      <a:ext uri="{FF2B5EF4-FFF2-40B4-BE49-F238E27FC236}">
                        <a16:creationId xmlns:a16="http://schemas.microsoft.com/office/drawing/2014/main" id="{6AC51BB6-50E5-4914-A44D-FAD0842CC3D3}"/>
                      </a:ext>
                    </a:extLst>
                  </p:cNvPr>
                  <p:cNvSpPr/>
                  <p:nvPr/>
                </p:nvSpPr>
                <p:spPr>
                  <a:xfrm>
                    <a:off x="14846049" y="6057026"/>
                    <a:ext cx="1105079" cy="1105079"/>
                  </a:xfrm>
                  <a:prstGeom prst="ellipse">
                    <a:avLst/>
                  </a:prstGeom>
                  <a:solidFill>
                    <a:srgbClr val="EA9999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7" name="Shape 128">
                    <a:extLst>
                      <a:ext uri="{FF2B5EF4-FFF2-40B4-BE49-F238E27FC236}">
                        <a16:creationId xmlns:a16="http://schemas.microsoft.com/office/drawing/2014/main" id="{16D8EC4A-3525-47B9-A40B-30CA3557DFCB}"/>
                      </a:ext>
                    </a:extLst>
                  </p:cNvPr>
                  <p:cNvSpPr/>
                  <p:nvPr/>
                </p:nvSpPr>
                <p:spPr>
                  <a:xfrm>
                    <a:off x="17201594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78" name="양쪽 대괄호 77">
                  <a:extLst>
                    <a:ext uri="{FF2B5EF4-FFF2-40B4-BE49-F238E27FC236}">
                      <a16:creationId xmlns:a16="http://schemas.microsoft.com/office/drawing/2014/main" id="{AF15D7A6-57C5-4D69-A606-24C94B16543C}"/>
                    </a:ext>
                  </a:extLst>
                </p:cNvPr>
                <p:cNvSpPr/>
                <p:nvPr/>
              </p:nvSpPr>
              <p:spPr>
                <a:xfrm>
                  <a:off x="6919663" y="5653436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9370A2E-2684-445F-A1BF-A5CC0D24ADC5}"/>
                </a:ext>
              </a:extLst>
            </p:cNvPr>
            <p:cNvGrpSpPr/>
            <p:nvPr/>
          </p:nvGrpSpPr>
          <p:grpSpPr>
            <a:xfrm>
              <a:off x="1616150" y="8133872"/>
              <a:ext cx="17789450" cy="2071092"/>
              <a:chOff x="1616150" y="8133872"/>
              <a:chExt cx="17789450" cy="2071092"/>
            </a:xfrm>
          </p:grpSpPr>
          <p:pic>
            <p:nvPicPr>
              <p:cNvPr id="89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A6452FBA-0ABF-4E6E-BE6B-BCAC1E96E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616150" y="813387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6014DF1-B494-45EC-8B48-E7AB2D2971BE}"/>
                  </a:ext>
                </a:extLst>
              </p:cNvPr>
              <p:cNvGrpSpPr/>
              <p:nvPr/>
            </p:nvGrpSpPr>
            <p:grpSpPr>
              <a:xfrm>
                <a:off x="6919663" y="8213290"/>
                <a:ext cx="12485937" cy="1912257"/>
                <a:chOff x="6919663" y="8225005"/>
                <a:chExt cx="12485937" cy="1912257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EBC4E3E-CE1C-40A0-9484-8C0DA892881C}"/>
                    </a:ext>
                  </a:extLst>
                </p:cNvPr>
                <p:cNvGrpSpPr/>
                <p:nvPr/>
              </p:nvGrpSpPr>
              <p:grpSpPr>
                <a:xfrm>
                  <a:off x="7779377" y="8628594"/>
                  <a:ext cx="10527261" cy="1105079"/>
                  <a:chOff x="7779377" y="8628595"/>
                  <a:chExt cx="10527261" cy="1105079"/>
                </a:xfrm>
              </p:grpSpPr>
              <p:sp>
                <p:nvSpPr>
                  <p:cNvPr id="93" name="Shape 130">
                    <a:extLst>
                      <a:ext uri="{FF2B5EF4-FFF2-40B4-BE49-F238E27FC236}">
                        <a16:creationId xmlns:a16="http://schemas.microsoft.com/office/drawing/2014/main" id="{7C3D19F9-B1E5-4DFA-8940-058C8C2A9D7C}"/>
                      </a:ext>
                    </a:extLst>
                  </p:cNvPr>
                  <p:cNvSpPr/>
                  <p:nvPr/>
                </p:nvSpPr>
                <p:spPr>
                  <a:xfrm>
                    <a:off x="7779377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4" name="Shape 131">
                    <a:extLst>
                      <a:ext uri="{FF2B5EF4-FFF2-40B4-BE49-F238E27FC236}">
                        <a16:creationId xmlns:a16="http://schemas.microsoft.com/office/drawing/2014/main" id="{D017F8FC-B4EC-43AB-AA8E-42928F13ABD7}"/>
                      </a:ext>
                    </a:extLst>
                  </p:cNvPr>
                  <p:cNvSpPr/>
                  <p:nvPr/>
                </p:nvSpPr>
                <p:spPr>
                  <a:xfrm>
                    <a:off x="10134923" y="8628595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5" name="Shape 132">
                    <a:extLst>
                      <a:ext uri="{FF2B5EF4-FFF2-40B4-BE49-F238E27FC236}">
                        <a16:creationId xmlns:a16="http://schemas.microsoft.com/office/drawing/2014/main" id="{AB4DA252-DAF9-4796-AA8A-2D521B2A9FAD}"/>
                      </a:ext>
                    </a:extLst>
                  </p:cNvPr>
                  <p:cNvSpPr/>
                  <p:nvPr/>
                </p:nvSpPr>
                <p:spPr>
                  <a:xfrm>
                    <a:off x="12490468" y="8628595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6" name="Shape 133">
                    <a:extLst>
                      <a:ext uri="{FF2B5EF4-FFF2-40B4-BE49-F238E27FC236}">
                        <a16:creationId xmlns:a16="http://schemas.microsoft.com/office/drawing/2014/main" id="{B7C870A0-A95E-4D3B-9A30-8AA7C3879A92}"/>
                      </a:ext>
                    </a:extLst>
                  </p:cNvPr>
                  <p:cNvSpPr/>
                  <p:nvPr/>
                </p:nvSpPr>
                <p:spPr>
                  <a:xfrm>
                    <a:off x="14846014" y="8628595"/>
                    <a:ext cx="1105079" cy="1105079"/>
                  </a:xfrm>
                  <a:prstGeom prst="ellipse">
                    <a:avLst/>
                  </a:prstGeom>
                  <a:solidFill>
                    <a:srgbClr val="6FA8D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7" name="Shape 134">
                    <a:extLst>
                      <a:ext uri="{FF2B5EF4-FFF2-40B4-BE49-F238E27FC236}">
                        <a16:creationId xmlns:a16="http://schemas.microsoft.com/office/drawing/2014/main" id="{85A6BCD2-5D7E-4DE2-B3D8-A964A53BA855}"/>
                      </a:ext>
                    </a:extLst>
                  </p:cNvPr>
                  <p:cNvSpPr/>
                  <p:nvPr/>
                </p:nvSpPr>
                <p:spPr>
                  <a:xfrm>
                    <a:off x="17201559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92" name="양쪽 대괄호 91">
                  <a:extLst>
                    <a:ext uri="{FF2B5EF4-FFF2-40B4-BE49-F238E27FC236}">
                      <a16:creationId xmlns:a16="http://schemas.microsoft.com/office/drawing/2014/main" id="{6EEDAAC0-35C6-4C12-A2FE-2538EC7E415E}"/>
                    </a:ext>
                  </a:extLst>
                </p:cNvPr>
                <p:cNvSpPr/>
                <p:nvPr/>
              </p:nvSpPr>
              <p:spPr>
                <a:xfrm>
                  <a:off x="6919663" y="8225005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45344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404251-8CB6-432D-B354-9F6A890DD976}"/>
              </a:ext>
            </a:extLst>
          </p:cNvPr>
          <p:cNvGrpSpPr/>
          <p:nvPr/>
        </p:nvGrpSpPr>
        <p:grpSpPr>
          <a:xfrm>
            <a:off x="1329842" y="1752364"/>
            <a:ext cx="10691982" cy="4549618"/>
            <a:chOff x="1905575" y="2969631"/>
            <a:chExt cx="18913280" cy="8047918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30CE668-2A74-4361-84A0-951771C5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575" y="2969631"/>
              <a:ext cx="4290332" cy="587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359AD8E-1AEB-4D4D-A5C4-BAFFB2898CC4}"/>
                </a:ext>
              </a:extLst>
            </p:cNvPr>
            <p:cNvSpPr/>
            <p:nvPr/>
          </p:nvSpPr>
          <p:spPr>
            <a:xfrm>
              <a:off x="2090334" y="9187488"/>
              <a:ext cx="392081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914400" latinLnBrk="1"/>
              <a:r>
                <a:rPr lang="en-US" altLang="ko-KR" sz="2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Zellig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Harris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(1909.10.23~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1992.5.22.)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D11DE2-6258-4EE6-A1DC-C36DBE648CFC}"/>
                </a:ext>
              </a:extLst>
            </p:cNvPr>
            <p:cNvSpPr/>
            <p:nvPr/>
          </p:nvSpPr>
          <p:spPr>
            <a:xfrm>
              <a:off x="7933026" y="5456482"/>
              <a:ext cx="9469604" cy="2029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"</a:t>
              </a: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같은 맥락에서 등장하는 단어들은</a:t>
              </a:r>
              <a:endPara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lvl="1" algn="ctr" defTabSz="914400" latinLnBrk="1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비슷한 의미를 가지는 경향이 있다</a:t>
              </a: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!"</a:t>
              </a:r>
              <a:endParaRPr lang="en-US" altLang="ko-KR" sz="2400" b="1" baseline="3000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8365FB8-442A-47B0-9F30-2AB77C0A7302}"/>
                </a:ext>
              </a:extLst>
            </p:cNvPr>
            <p:cNvSpPr/>
            <p:nvPr/>
          </p:nvSpPr>
          <p:spPr>
            <a:xfrm>
              <a:off x="12137079" y="10755940"/>
              <a:ext cx="8681776" cy="26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 defTabSz="914400" latinLnBrk="1"/>
              <a:r>
                <a:rPr lang="en-US" altLang="ko-KR" sz="105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[1] Harris, Z. (1954). Distributional Structure. Word, 10(2-3), 146-162.</a:t>
              </a:r>
              <a:endPara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22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3335AF-FD6C-4AF0-8C2D-D0C958CA69A0}"/>
              </a:ext>
            </a:extLst>
          </p:cNvPr>
          <p:cNvGrpSpPr/>
          <p:nvPr/>
        </p:nvGrpSpPr>
        <p:grpSpPr>
          <a:xfrm>
            <a:off x="1998134" y="1884874"/>
            <a:ext cx="8092488" cy="3490980"/>
            <a:chOff x="1589693" y="3425807"/>
            <a:chExt cx="16741850" cy="7222187"/>
          </a:xfrm>
        </p:grpSpPr>
        <p:sp>
          <p:nvSpPr>
            <p:cNvPr id="23" name="Google Shape;215;p33">
              <a:extLst>
                <a:ext uri="{FF2B5EF4-FFF2-40B4-BE49-F238E27FC236}">
                  <a16:creationId xmlns:a16="http://schemas.microsoft.com/office/drawing/2014/main" id="{B59350E8-A682-40BB-91A6-94C0A52428BB}"/>
                </a:ext>
              </a:extLst>
            </p:cNvPr>
            <p:cNvSpPr/>
            <p:nvPr/>
          </p:nvSpPr>
          <p:spPr>
            <a:xfrm>
              <a:off x="1803284" y="3425807"/>
              <a:ext cx="16528259" cy="3700705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CFDAC6-2CB1-4BEC-A70B-A9A2B8FBB0C3}"/>
                </a:ext>
              </a:extLst>
            </p:cNvPr>
            <p:cNvGrpSpPr/>
            <p:nvPr/>
          </p:nvGrpSpPr>
          <p:grpSpPr>
            <a:xfrm>
              <a:off x="1589693" y="3721092"/>
              <a:ext cx="14035879" cy="3233504"/>
              <a:chOff x="1740533" y="1970573"/>
              <a:chExt cx="5748726" cy="132435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709C54-4337-4EFA-9305-E79DE404FA23}"/>
                  </a:ext>
                </a:extLst>
              </p:cNvPr>
              <p:cNvSpPr txBox="1"/>
              <p:nvPr/>
            </p:nvSpPr>
            <p:spPr>
              <a:xfrm>
                <a:off x="1740533" y="2412026"/>
                <a:ext cx="360164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나는 영훈이의 노트를  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______" 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F5A749-AB58-4344-971B-2EEE3EEBB036}"/>
                  </a:ext>
                </a:extLst>
              </p:cNvPr>
              <p:cNvSpPr txBox="1"/>
              <p:nvPr/>
            </p:nvSpPr>
            <p:spPr>
              <a:xfrm>
                <a:off x="6215559" y="1970573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빌렸다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33E48B-5A76-4BAC-84A1-983A72C01460}"/>
                  </a:ext>
                </a:extLst>
              </p:cNvPr>
              <p:cNvSpPr txBox="1"/>
              <p:nvPr/>
            </p:nvSpPr>
            <p:spPr>
              <a:xfrm>
                <a:off x="6215560" y="2853479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달았다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F75CADE-B0E0-4E26-AFAF-C35C78E121F0}"/>
                  </a:ext>
                </a:extLst>
              </p:cNvPr>
              <p:cNvCxnSpPr>
                <a:cxnSpLocks/>
                <a:stCxn id="26" idx="3"/>
                <a:endCxn id="27" idx="1"/>
              </p:cNvCxnSpPr>
              <p:nvPr/>
            </p:nvCxnSpPr>
            <p:spPr>
              <a:xfrm flipV="1">
                <a:off x="5342182" y="2191300"/>
                <a:ext cx="873377" cy="44145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B84CD5A-F779-45B4-81D4-CFDCC6DD2732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5342182" y="2632753"/>
                <a:ext cx="873379" cy="44145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5FF3F9-D41F-4034-9D7E-CEA5301983E7}"/>
                </a:ext>
              </a:extLst>
            </p:cNvPr>
            <p:cNvSpPr/>
            <p:nvPr/>
          </p:nvSpPr>
          <p:spPr>
            <a:xfrm>
              <a:off x="2185290" y="8102257"/>
              <a:ext cx="15428000" cy="2545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수많은 문장을 학습하다 보면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'...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노트를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다음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빌렸다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가 나오는 경우가 훨씬 많을 것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90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DF40462-1DD8-4D44-BDC5-47566026FE32}"/>
              </a:ext>
            </a:extLst>
          </p:cNvPr>
          <p:cNvGrpSpPr/>
          <p:nvPr/>
        </p:nvGrpSpPr>
        <p:grpSpPr>
          <a:xfrm>
            <a:off x="1614005" y="2057399"/>
            <a:ext cx="8963989" cy="4075199"/>
            <a:chOff x="2337837" y="3810795"/>
            <a:chExt cx="15312908" cy="696153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180118A-7D76-41FB-A078-D9C6579E324E}"/>
                </a:ext>
              </a:extLst>
            </p:cNvPr>
            <p:cNvGrpSpPr/>
            <p:nvPr/>
          </p:nvGrpSpPr>
          <p:grpSpPr>
            <a:xfrm>
              <a:off x="10712808" y="3810795"/>
              <a:ext cx="6937937" cy="6009027"/>
              <a:chOff x="9593261" y="3972635"/>
              <a:chExt cx="6937937" cy="6009027"/>
            </a:xfrm>
          </p:grpSpPr>
          <p:pic>
            <p:nvPicPr>
              <p:cNvPr id="113" name="Picture 2" descr="http://licn.typepad.com/.a/6a01156f9658cc970b017c33a7b992970b-pi">
                <a:extLst>
                  <a:ext uri="{FF2B5EF4-FFF2-40B4-BE49-F238E27FC236}">
                    <a16:creationId xmlns:a16="http://schemas.microsoft.com/office/drawing/2014/main" id="{34605EA3-09FC-4C84-86E3-7CE256A2CA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3261" y="3972635"/>
                <a:ext cx="6933491" cy="600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67FB451-B487-4BC5-9097-1CF9346B0A3C}"/>
                  </a:ext>
                </a:extLst>
              </p:cNvPr>
              <p:cNvSpPr/>
              <p:nvPr/>
            </p:nvSpPr>
            <p:spPr>
              <a:xfrm>
                <a:off x="13391556" y="4884226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115E401-8F8C-4C9D-BC69-2B1A7AF3421E}"/>
                  </a:ext>
                </a:extLst>
              </p:cNvPr>
              <p:cNvSpPr/>
              <p:nvPr/>
            </p:nvSpPr>
            <p:spPr>
              <a:xfrm>
                <a:off x="13756761" y="5150969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E6582B5A-D61B-4821-AE08-EAE731332F4A}"/>
                  </a:ext>
                </a:extLst>
              </p:cNvPr>
              <p:cNvSpPr/>
              <p:nvPr/>
            </p:nvSpPr>
            <p:spPr>
              <a:xfrm>
                <a:off x="13413735" y="5229872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E35E706C-DB7A-4C4E-BE3E-0DA9C63CC527}"/>
                  </a:ext>
                </a:extLst>
              </p:cNvPr>
              <p:cNvSpPr/>
              <p:nvPr/>
            </p:nvSpPr>
            <p:spPr>
              <a:xfrm>
                <a:off x="13799156" y="4743208"/>
                <a:ext cx="175354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Goobne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E2A3D619-C72E-4F0B-AFBB-CC1025513C4C}"/>
                  </a:ext>
                </a:extLst>
              </p:cNvPr>
              <p:cNvSpPr/>
              <p:nvPr/>
            </p:nvSpPr>
            <p:spPr>
              <a:xfrm>
                <a:off x="13013186" y="4408719"/>
                <a:ext cx="173798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2DAA9C2B-E716-4CC8-9115-F84792B3AD64}"/>
                  </a:ext>
                </a:extLst>
              </p:cNvPr>
              <p:cNvSpPr/>
              <p:nvPr/>
            </p:nvSpPr>
            <p:spPr>
              <a:xfrm>
                <a:off x="12819622" y="5454834"/>
                <a:ext cx="129585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Nene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6FA77D61-B5A6-48FC-A11A-1D4D3E5A1A23}"/>
                  </a:ext>
                </a:extLst>
              </p:cNvPr>
              <p:cNvSpPr/>
              <p:nvPr/>
            </p:nvSpPr>
            <p:spPr>
              <a:xfrm>
                <a:off x="11845425" y="8580800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5FA292-123C-4F39-B5C8-081F0EEDB9EB}"/>
                  </a:ext>
                </a:extLst>
              </p:cNvPr>
              <p:cNvSpPr/>
              <p:nvPr/>
            </p:nvSpPr>
            <p:spPr>
              <a:xfrm>
                <a:off x="12119602" y="8405171"/>
                <a:ext cx="922234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20E3462-CB54-4504-8CEF-E418C6F6109A}"/>
                  </a:ext>
                </a:extLst>
              </p:cNvPr>
              <p:cNvSpPr/>
              <p:nvPr/>
            </p:nvSpPr>
            <p:spPr>
              <a:xfrm>
                <a:off x="11467507" y="9049407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CFAFD0C-F436-4CC7-A843-48814C4F9A92}"/>
                  </a:ext>
                </a:extLst>
              </p:cNvPr>
              <p:cNvSpPr/>
              <p:nvPr/>
            </p:nvSpPr>
            <p:spPr>
              <a:xfrm>
                <a:off x="11694643" y="8909116"/>
                <a:ext cx="1314540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BMW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05366B0-3A51-4F74-B67E-3D8ABA6E2751}"/>
                  </a:ext>
                </a:extLst>
              </p:cNvPr>
              <p:cNvSpPr/>
              <p:nvPr/>
            </p:nvSpPr>
            <p:spPr>
              <a:xfrm>
                <a:off x="15032361" y="6140484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35053FC2-66DE-42A0-A7F9-BE67B777ACF3}"/>
                  </a:ext>
                </a:extLst>
              </p:cNvPr>
              <p:cNvSpPr/>
              <p:nvPr/>
            </p:nvSpPr>
            <p:spPr>
              <a:xfrm>
                <a:off x="15068988" y="5643884"/>
                <a:ext cx="1339448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6260AB4-FCFB-44DF-8703-1707A2D3CAC2}"/>
                  </a:ext>
                </a:extLst>
              </p:cNvPr>
              <p:cNvSpPr/>
              <p:nvPr/>
            </p:nvSpPr>
            <p:spPr>
              <a:xfrm>
                <a:off x="15198678" y="6475591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8E4181F2-17EA-4E8A-9DB0-83A0165A1BCD}"/>
                  </a:ext>
                </a:extLst>
              </p:cNvPr>
              <p:cNvSpPr/>
              <p:nvPr/>
            </p:nvSpPr>
            <p:spPr>
              <a:xfrm>
                <a:off x="14813494" y="6618332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4D239BC1-59D3-4EFE-AC3C-A2B29A8F60B8}"/>
                  </a:ext>
                </a:extLst>
              </p:cNvPr>
              <p:cNvSpPr/>
              <p:nvPr/>
            </p:nvSpPr>
            <p:spPr>
              <a:xfrm>
                <a:off x="15387903" y="6326950"/>
                <a:ext cx="1143295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fruit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440579B-4CDA-4220-8F10-023005443212}"/>
                  </a:ext>
                </a:extLst>
              </p:cNvPr>
              <p:cNvSpPr/>
              <p:nvPr/>
            </p:nvSpPr>
            <p:spPr>
              <a:xfrm>
                <a:off x="14455078" y="6815309"/>
                <a:ext cx="163212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2A94BC0-0827-433F-94A3-7520B11C22C4}"/>
                </a:ext>
              </a:extLst>
            </p:cNvPr>
            <p:cNvGrpSpPr/>
            <p:nvPr/>
          </p:nvGrpSpPr>
          <p:grpSpPr>
            <a:xfrm>
              <a:off x="2337837" y="3810795"/>
              <a:ext cx="7690476" cy="6961538"/>
              <a:chOff x="3002913" y="3463674"/>
              <a:chExt cx="7690476" cy="6961538"/>
            </a:xfrm>
          </p:grpSpPr>
          <p:sp>
            <p:nvSpPr>
              <p:cNvPr id="100" name="Shape 144">
                <a:extLst>
                  <a:ext uri="{FF2B5EF4-FFF2-40B4-BE49-F238E27FC236}">
                    <a16:creationId xmlns:a16="http://schemas.microsoft.com/office/drawing/2014/main" id="{D1C322DA-7726-4CEE-8025-55723C5AB0D9}"/>
                  </a:ext>
                </a:extLst>
              </p:cNvPr>
              <p:cNvSpPr txBox="1"/>
              <p:nvPr/>
            </p:nvSpPr>
            <p:spPr>
              <a:xfrm>
                <a:off x="3100761" y="3954205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1" name="Shape 145">
                <a:extLst>
                  <a:ext uri="{FF2B5EF4-FFF2-40B4-BE49-F238E27FC236}">
                    <a16:creationId xmlns:a16="http://schemas.microsoft.com/office/drawing/2014/main" id="{03285C98-0A26-4EB3-8634-DB1B2E22F3EE}"/>
                  </a:ext>
                </a:extLst>
              </p:cNvPr>
              <p:cNvSpPr txBox="1"/>
              <p:nvPr/>
            </p:nvSpPr>
            <p:spPr>
              <a:xfrm>
                <a:off x="3002913" y="5608928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2" name="Shape 146">
                <a:extLst>
                  <a:ext uri="{FF2B5EF4-FFF2-40B4-BE49-F238E27FC236}">
                    <a16:creationId xmlns:a16="http://schemas.microsoft.com/office/drawing/2014/main" id="{B2744D4F-2DB5-4776-B4C3-14938EE9BCFC}"/>
                  </a:ext>
                </a:extLst>
              </p:cNvPr>
              <p:cNvSpPr txBox="1"/>
              <p:nvPr/>
            </p:nvSpPr>
            <p:spPr>
              <a:xfrm>
                <a:off x="3002913" y="911115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like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driving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my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to work.</a:t>
                </a:r>
              </a:p>
            </p:txBody>
          </p:sp>
          <p:sp>
            <p:nvSpPr>
              <p:cNvPr id="103" name="Shape 147">
                <a:extLst>
                  <a:ext uri="{FF2B5EF4-FFF2-40B4-BE49-F238E27FC236}">
                    <a16:creationId xmlns:a16="http://schemas.microsoft.com/office/drawing/2014/main" id="{DC5A5ACD-72EF-435F-9C8B-A70D8011146D}"/>
                  </a:ext>
                </a:extLst>
              </p:cNvPr>
              <p:cNvSpPr/>
              <p:nvPr/>
            </p:nvSpPr>
            <p:spPr>
              <a:xfrm>
                <a:off x="4032759" y="346367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4" name="Shape 148">
                <a:extLst>
                  <a:ext uri="{FF2B5EF4-FFF2-40B4-BE49-F238E27FC236}">
                    <a16:creationId xmlns:a16="http://schemas.microsoft.com/office/drawing/2014/main" id="{3C6ACE51-A0DA-400B-A970-0BC3D9403930}"/>
                  </a:ext>
                </a:extLst>
              </p:cNvPr>
              <p:cNvSpPr/>
              <p:nvPr/>
            </p:nvSpPr>
            <p:spPr>
              <a:xfrm flipH="1">
                <a:off x="5723065" y="348266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5" name="Shape 149">
                <a:extLst>
                  <a:ext uri="{FF2B5EF4-FFF2-40B4-BE49-F238E27FC236}">
                    <a16:creationId xmlns:a16="http://schemas.microsoft.com/office/drawing/2014/main" id="{1B258CE1-D448-4A5D-969F-C5A6C56D7168}"/>
                  </a:ext>
                </a:extLst>
              </p:cNvPr>
              <p:cNvSpPr/>
              <p:nvPr/>
            </p:nvSpPr>
            <p:spPr>
              <a:xfrm>
                <a:off x="3865494" y="513492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6" name="Shape 150">
                <a:extLst>
                  <a:ext uri="{FF2B5EF4-FFF2-40B4-BE49-F238E27FC236}">
                    <a16:creationId xmlns:a16="http://schemas.microsoft.com/office/drawing/2014/main" id="{5DA05E40-E41D-414F-A510-B91D519EB1C0}"/>
                  </a:ext>
                </a:extLst>
              </p:cNvPr>
              <p:cNvSpPr/>
              <p:nvPr/>
            </p:nvSpPr>
            <p:spPr>
              <a:xfrm flipH="1">
                <a:off x="5555801" y="515391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7" name="Shape 151">
                <a:extLst>
                  <a:ext uri="{FF2B5EF4-FFF2-40B4-BE49-F238E27FC236}">
                    <a16:creationId xmlns:a16="http://schemas.microsoft.com/office/drawing/2014/main" id="{284B5BE3-8F31-4408-B91C-979FEA4F9D44}"/>
                  </a:ext>
                </a:extLst>
              </p:cNvPr>
              <p:cNvSpPr/>
              <p:nvPr/>
            </p:nvSpPr>
            <p:spPr>
              <a:xfrm>
                <a:off x="4908135" y="8482453"/>
                <a:ext cx="2096436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8" name="Shape 152">
                <a:extLst>
                  <a:ext uri="{FF2B5EF4-FFF2-40B4-BE49-F238E27FC236}">
                    <a16:creationId xmlns:a16="http://schemas.microsoft.com/office/drawing/2014/main" id="{73E679D6-4404-403C-AC5F-627B2370F183}"/>
                  </a:ext>
                </a:extLst>
              </p:cNvPr>
              <p:cNvSpPr/>
              <p:nvPr/>
            </p:nvSpPr>
            <p:spPr>
              <a:xfrm flipH="1">
                <a:off x="7169676" y="8501442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9" name="Shape 153">
                <a:extLst>
                  <a:ext uri="{FF2B5EF4-FFF2-40B4-BE49-F238E27FC236}">
                    <a16:creationId xmlns:a16="http://schemas.microsoft.com/office/drawing/2014/main" id="{CD285E4B-1D4A-44CC-B134-8BD4BB648748}"/>
                  </a:ext>
                </a:extLst>
              </p:cNvPr>
              <p:cNvSpPr/>
              <p:nvPr/>
            </p:nvSpPr>
            <p:spPr>
              <a:xfrm>
                <a:off x="3789010" y="8166856"/>
                <a:ext cx="3324141" cy="1043096"/>
              </a:xfrm>
              <a:custGeom>
                <a:avLst/>
                <a:gdLst/>
                <a:ahLst/>
                <a:cxnLst/>
                <a:rect l="0" t="0" r="0" b="0"/>
                <a:pathLst>
                  <a:path w="63019" h="19775" extrusionOk="0">
                    <a:moveTo>
                      <a:pt x="63019" y="19775"/>
                    </a:moveTo>
                    <a:cubicBezTo>
                      <a:pt x="61101" y="12585"/>
                      <a:pt x="57233" y="3528"/>
                      <a:pt x="50044" y="1611"/>
                    </a:cubicBezTo>
                    <a:cubicBezTo>
                      <a:pt x="33091" y="-2910"/>
                      <a:pt x="7846" y="2229"/>
                      <a:pt x="0" y="17922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0" name="Shape 145">
                <a:extLst>
                  <a:ext uri="{FF2B5EF4-FFF2-40B4-BE49-F238E27FC236}">
                    <a16:creationId xmlns:a16="http://schemas.microsoft.com/office/drawing/2014/main" id="{700064E0-3FE0-457C-A6D9-60CCB62BE4F3}"/>
                  </a:ext>
                </a:extLst>
              </p:cNvPr>
              <p:cNvSpPr txBox="1"/>
              <p:nvPr/>
            </p:nvSpPr>
            <p:spPr>
              <a:xfrm>
                <a:off x="3002913" y="716257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11" name="Shape 149">
                <a:extLst>
                  <a:ext uri="{FF2B5EF4-FFF2-40B4-BE49-F238E27FC236}">
                    <a16:creationId xmlns:a16="http://schemas.microsoft.com/office/drawing/2014/main" id="{037DBE72-CA28-4162-9700-2E05128EA104}"/>
                  </a:ext>
                </a:extLst>
              </p:cNvPr>
              <p:cNvSpPr/>
              <p:nvPr/>
            </p:nvSpPr>
            <p:spPr>
              <a:xfrm>
                <a:off x="3865494" y="6688566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2" name="Shape 150">
                <a:extLst>
                  <a:ext uri="{FF2B5EF4-FFF2-40B4-BE49-F238E27FC236}">
                    <a16:creationId xmlns:a16="http://schemas.microsoft.com/office/drawing/2014/main" id="{F179E967-33BC-4A6B-8D61-CC3647334CAA}"/>
                  </a:ext>
                </a:extLst>
              </p:cNvPr>
              <p:cNvSpPr/>
              <p:nvPr/>
            </p:nvSpPr>
            <p:spPr>
              <a:xfrm flipH="1">
                <a:off x="5555801" y="6707555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312438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Word2Vec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(2013)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E87571-9048-4DFB-AB50-BFFBC5DE2784}"/>
              </a:ext>
            </a:extLst>
          </p:cNvPr>
          <p:cNvGrpSpPr/>
          <p:nvPr/>
        </p:nvGrpSpPr>
        <p:grpSpPr>
          <a:xfrm>
            <a:off x="1709066" y="1854676"/>
            <a:ext cx="8773868" cy="4276526"/>
            <a:chOff x="179512" y="1704815"/>
            <a:chExt cx="8538864" cy="41619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2F74D-BF76-4896-A4B6-2A2621BA192C}"/>
                </a:ext>
              </a:extLst>
            </p:cNvPr>
            <p:cNvSpPr/>
            <p:nvPr/>
          </p:nvSpPr>
          <p:spPr>
            <a:xfrm>
              <a:off x="277967" y="1704815"/>
              <a:ext cx="8168011" cy="38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hlinkClick r:id="rId2"/>
                </a:rPr>
                <a:t>https://ronxin.github.io/wevi/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741BD8E-AFD3-4D49-A259-AA0DA8FDA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2708920"/>
              <a:ext cx="4983525" cy="315787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A85F0B4-AB96-4FEE-ABCF-E5B555C8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612" y="3039385"/>
              <a:ext cx="3359764" cy="249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768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Recurrent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Network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RNN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5E809F-F784-492F-B23B-9E3E822E27E5}"/>
              </a:ext>
            </a:extLst>
          </p:cNvPr>
          <p:cNvGrpSpPr/>
          <p:nvPr/>
        </p:nvGrpSpPr>
        <p:grpSpPr>
          <a:xfrm>
            <a:off x="1320684" y="1802401"/>
            <a:ext cx="10041583" cy="4168749"/>
            <a:chOff x="1803284" y="2826868"/>
            <a:chExt cx="17115338" cy="7105408"/>
          </a:xfrm>
        </p:grpSpPr>
        <p:sp>
          <p:nvSpPr>
            <p:cNvPr id="14" name="Google Shape;215;p33">
              <a:extLst>
                <a:ext uri="{FF2B5EF4-FFF2-40B4-BE49-F238E27FC236}">
                  <a16:creationId xmlns:a16="http://schemas.microsoft.com/office/drawing/2014/main" id="{AB33D74B-9950-4594-9D66-067F637F2A0A}"/>
                </a:ext>
              </a:extLst>
            </p:cNvPr>
            <p:cNvSpPr/>
            <p:nvPr/>
          </p:nvSpPr>
          <p:spPr>
            <a:xfrm>
              <a:off x="1803284" y="2826868"/>
              <a:ext cx="17115338" cy="3006374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가변적 길이의 연속적인 시퀀스 데이터를 처리하기 위해 고안된 모델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이웃한 데이터 간의 연관성을 표현 가능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‘기억’ 이라는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hidden state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를 가지고 있고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새로운 입력이 들어올 때마다 기억을 조금씩 수정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35AF7F-D4C6-4D84-BEE7-9956BB83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4982" y="6215512"/>
              <a:ext cx="12850036" cy="371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62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Vision, CV)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D664146-C528-4FA1-8C80-3DE53857759A}"/>
              </a:ext>
            </a:extLst>
          </p:cNvPr>
          <p:cNvSpPr/>
          <p:nvPr/>
        </p:nvSpPr>
        <p:spPr>
          <a:xfrm>
            <a:off x="1797631" y="1802623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시각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해당하는 기능을 컴퓨터와 같은 기계로 모사할 수 있도록 연구하고 이를 구현하는 인공지능의 주요 분야 중 하나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0036A-9B0B-4314-A633-2777514BA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83" y="3350461"/>
            <a:ext cx="4198834" cy="27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mechanism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FE86B6-C006-416A-9271-B10E7171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10" y="1933600"/>
            <a:ext cx="3904351" cy="37122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C5611F-956A-4A54-98F8-3BD63289D48B}"/>
              </a:ext>
            </a:extLst>
          </p:cNvPr>
          <p:cNvGrpSpPr/>
          <p:nvPr/>
        </p:nvGrpSpPr>
        <p:grpSpPr>
          <a:xfrm>
            <a:off x="6025247" y="1749119"/>
            <a:ext cx="4853882" cy="2296141"/>
            <a:chOff x="5627314" y="2756653"/>
            <a:chExt cx="4853882" cy="2296141"/>
          </a:xfrm>
        </p:grpSpPr>
        <p:pic>
          <p:nvPicPr>
            <p:cNvPr id="13" name="Picture 2" descr="미국 뉴욕대 근처 워싱턴 스웨어 아치 앞에 조경현 교수가 섰다. 핀란드, 캐나다를 거쳐 뉴욕으로 온 이 한국 젊은이는 지금 세계 인공 지능 학계의 주목을 받는 스타다. /사진작가 서승재">
              <a:extLst>
                <a:ext uri="{FF2B5EF4-FFF2-40B4-BE49-F238E27FC236}">
                  <a16:creationId xmlns:a16="http://schemas.microsoft.com/office/drawing/2014/main" id="{332A2BBD-70EB-4338-8333-7BE84E322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1"/>
            <a:stretch/>
          </p:blipFill>
          <p:spPr bwMode="auto">
            <a:xfrm>
              <a:off x="5627314" y="2756653"/>
              <a:ext cx="2577376" cy="201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딥러닝 창시자&amp;#39; 벤지오에게 AI 미래 듣는다 - 파이낸셜뉴스">
              <a:extLst>
                <a:ext uri="{FF2B5EF4-FFF2-40B4-BE49-F238E27FC236}">
                  <a16:creationId xmlns:a16="http://schemas.microsoft.com/office/drawing/2014/main" id="{549069C0-DA16-4BE9-BE99-E81801ADB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918"/>
            <a:stretch/>
          </p:blipFill>
          <p:spPr bwMode="auto">
            <a:xfrm>
              <a:off x="8243393" y="2836786"/>
              <a:ext cx="2153674" cy="187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733303-5580-4795-A20D-5658F89E1C27}"/>
                </a:ext>
              </a:extLst>
            </p:cNvPr>
            <p:cNvSpPr txBox="1"/>
            <p:nvPr/>
          </p:nvSpPr>
          <p:spPr>
            <a:xfrm>
              <a:off x="6214231" y="4788181"/>
              <a:ext cx="1403541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조경현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E4B5D4-318F-4C25-9480-49F1C30C39BA}"/>
                </a:ext>
              </a:extLst>
            </p:cNvPr>
            <p:cNvSpPr txBox="1"/>
            <p:nvPr/>
          </p:nvSpPr>
          <p:spPr>
            <a:xfrm>
              <a:off x="8159264" y="4788181"/>
              <a:ext cx="2321932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요슈아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벤지오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F4D3E6-C50D-461E-9690-F75CAE837F15}"/>
              </a:ext>
            </a:extLst>
          </p:cNvPr>
          <p:cNvSpPr/>
          <p:nvPr/>
        </p:nvSpPr>
        <p:spPr>
          <a:xfrm>
            <a:off x="1690949" y="3351889"/>
            <a:ext cx="1632397" cy="3027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0562E-BD48-4A3C-8B2B-7CCED139828D}"/>
              </a:ext>
            </a:extLst>
          </p:cNvPr>
          <p:cNvSpPr txBox="1"/>
          <p:nvPr/>
        </p:nvSpPr>
        <p:spPr>
          <a:xfrm>
            <a:off x="6312146" y="4453950"/>
            <a:ext cx="46583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번역에서 처음 도입된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mechanism.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정보에 주의를 집중한다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8875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0294694" cy="489557"/>
            <a:chOff x="1189916" y="1144994"/>
            <a:chExt cx="1029469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971848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FF50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 Is All You Need - Transformer</a:t>
              </a:r>
              <a:r>
                <a:rPr lang="ko-KR" altLang="en-US" sz="2400" dirty="0">
                  <a:solidFill>
                    <a:srgbClr val="FF50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등장</a:t>
              </a:r>
              <a:endParaRPr lang="en-US" altLang="ko-KR" sz="2400" dirty="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15DB0C54-E54E-43B9-8A52-28435885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39" y="2034261"/>
            <a:ext cx="3947462" cy="35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47B7310-82E4-47AF-8C36-D7A552E5C6CC}"/>
              </a:ext>
            </a:extLst>
          </p:cNvPr>
          <p:cNvGrpSpPr/>
          <p:nvPr/>
        </p:nvGrpSpPr>
        <p:grpSpPr>
          <a:xfrm>
            <a:off x="5516023" y="2980876"/>
            <a:ext cx="5795444" cy="1666696"/>
            <a:chOff x="5516023" y="3108504"/>
            <a:chExt cx="5795444" cy="1666696"/>
          </a:xfrm>
        </p:grpSpPr>
        <p:sp>
          <p:nvSpPr>
            <p:cNvPr id="29" name="Google Shape;215;p33">
              <a:extLst>
                <a:ext uri="{FF2B5EF4-FFF2-40B4-BE49-F238E27FC236}">
                  <a16:creationId xmlns:a16="http://schemas.microsoft.com/office/drawing/2014/main" id="{4B4D1CD0-EA59-4A3F-B9C1-D6C3C25A3CEE}"/>
                </a:ext>
              </a:extLst>
            </p:cNvPr>
            <p:cNvSpPr/>
            <p:nvPr/>
          </p:nvSpPr>
          <p:spPr>
            <a:xfrm>
              <a:off x="5516023" y="3108504"/>
              <a:ext cx="5795444" cy="1666696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9E55D-D32D-4FA3-914C-6FF45263927C}"/>
                </a:ext>
              </a:extLst>
            </p:cNvPr>
            <p:cNvSpPr txBox="1"/>
            <p:nvPr/>
          </p:nvSpPr>
          <p:spPr>
            <a:xfrm>
              <a:off x="5715372" y="3171120"/>
              <a:ext cx="5400378" cy="1432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문장 내에서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단어에 집중해야 하는지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단어가 중요한지 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lang="ko-KR" altLang="en-US" sz="2000" b="1" kern="0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사용해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모델이 스스로 파악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027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BERT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D72CA-7862-4A3B-939A-7BCA2E1BC022}"/>
              </a:ext>
            </a:extLst>
          </p:cNvPr>
          <p:cNvGrpSpPr/>
          <p:nvPr/>
        </p:nvGrpSpPr>
        <p:grpSpPr>
          <a:xfrm>
            <a:off x="1689326" y="1949577"/>
            <a:ext cx="9190342" cy="3697378"/>
            <a:chOff x="2336799" y="3761437"/>
            <a:chExt cx="15646402" cy="629472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0C1115-0161-4434-8398-195AD303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799" y="3761437"/>
              <a:ext cx="15646402" cy="6294726"/>
            </a:xfrm>
            <a:prstGeom prst="rect">
              <a:avLst/>
            </a:prstGeom>
          </p:spPr>
        </p:pic>
        <p:pic>
          <p:nvPicPr>
            <p:cNvPr id="18" name="Picture 2" descr="버트(BERT) 파인튜닝 간단하게 해보자. - from __future__ import dream">
              <a:extLst>
                <a:ext uri="{FF2B5EF4-FFF2-40B4-BE49-F238E27FC236}">
                  <a16:creationId xmlns:a16="http://schemas.microsoft.com/office/drawing/2014/main" id="{31D9E13C-5CB1-485E-8858-9DA565213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2297" y="6150810"/>
              <a:ext cx="1135522" cy="151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Devlin, Jacob, et al. "Bert: Pre-training of deep bidirectional transformers for language understanding." in Proceedings of NAACL-HLT. 2019.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4EE81C-F524-4273-A79D-F8A022F9E034}"/>
              </a:ext>
            </a:extLst>
          </p:cNvPr>
          <p:cNvSpPr txBox="1"/>
          <p:nvPr/>
        </p:nvSpPr>
        <p:spPr>
          <a:xfrm>
            <a:off x="1312332" y="5566041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말뭉치로 학습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29246-8BCB-482C-B5C7-A54F583615AE}"/>
              </a:ext>
            </a:extLst>
          </p:cNvPr>
          <p:cNvSpPr txBox="1"/>
          <p:nvPr/>
        </p:nvSpPr>
        <p:spPr>
          <a:xfrm>
            <a:off x="6347686" y="5551008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목표 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task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잘 풀도록 조정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86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Radford, Alec, et al. "Improving language understanding by generative pre-training." (2018).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087105-34E8-412D-A85F-DEEC8D1F3FF9}"/>
              </a:ext>
            </a:extLst>
          </p:cNvPr>
          <p:cNvGrpSpPr/>
          <p:nvPr/>
        </p:nvGrpSpPr>
        <p:grpSpPr>
          <a:xfrm>
            <a:off x="1459249" y="1734695"/>
            <a:ext cx="9950982" cy="3987799"/>
            <a:chOff x="2585314" y="3175001"/>
            <a:chExt cx="16702811" cy="669355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921215B-BE14-4CE0-98A5-862FADEC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671" y="3709871"/>
              <a:ext cx="13060454" cy="530013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CF69B63-71A9-4133-9621-9C275B5FA0F0}"/>
                </a:ext>
              </a:extLst>
            </p:cNvPr>
            <p:cNvSpPr/>
            <p:nvPr/>
          </p:nvSpPr>
          <p:spPr>
            <a:xfrm>
              <a:off x="6348631" y="3532071"/>
              <a:ext cx="2929467" cy="559899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E90460-2E2D-4A55-8D17-9E6181115051}"/>
                </a:ext>
              </a:extLst>
            </p:cNvPr>
            <p:cNvSpPr txBox="1"/>
            <p:nvPr/>
          </p:nvSpPr>
          <p:spPr>
            <a:xfrm>
              <a:off x="5358211" y="9010005"/>
              <a:ext cx="5054421" cy="855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decoder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B88CFC5-2D1B-4B70-87D2-3D2C2B8FE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22"/>
            <a:stretch/>
          </p:blipFill>
          <p:spPr>
            <a:xfrm>
              <a:off x="2585314" y="3175001"/>
              <a:ext cx="2480424" cy="669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282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(Machine Translation)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감정 분석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(Sentiment Classification)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대화형 시스템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(Dialogue System)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A6D16A-00A7-4450-B104-9750D71B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616409"/>
            <a:ext cx="5025062" cy="1781330"/>
          </a:xfrm>
          <a:prstGeom prst="rect">
            <a:avLst/>
          </a:prstGeom>
        </p:spPr>
      </p:pic>
      <p:pic>
        <p:nvPicPr>
          <p:cNvPr id="2052" name="Picture 4" descr="What is sentiment Analysis? How to Hold Social Media Sentiment Analysis">
            <a:extLst>
              <a:ext uri="{FF2B5EF4-FFF2-40B4-BE49-F238E27FC236}">
                <a16:creationId xmlns:a16="http://schemas.microsoft.com/office/drawing/2014/main" id="{830AE918-0431-4736-A831-EB81BD2C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20" y="3787325"/>
            <a:ext cx="5095240" cy="19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809216-ECD3-4C0A-9A37-60575C221D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 r="11194" b="20873"/>
          <a:stretch/>
        </p:blipFill>
        <p:spPr>
          <a:xfrm>
            <a:off x="8215670" y="3646312"/>
            <a:ext cx="1989432" cy="20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질의 응답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(Question Answering)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품사 구분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Tagging)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요약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(Summarization)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이외에도 매우 많음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410" name="Picture 2" descr="Part Of Speech Tagging – POS Tagging in NLP | byteiota">
            <a:extLst>
              <a:ext uri="{FF2B5EF4-FFF2-40B4-BE49-F238E27FC236}">
                <a16:creationId xmlns:a16="http://schemas.microsoft.com/office/drawing/2014/main" id="{6B7BEC55-8500-4469-AA68-662BF7503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80" y="3713746"/>
            <a:ext cx="451104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Question Answering | Papers With Code">
            <a:extLst>
              <a:ext uri="{FF2B5EF4-FFF2-40B4-BE49-F238E27FC236}">
                <a16:creationId xmlns:a16="http://schemas.microsoft.com/office/drawing/2014/main" id="{A821D9FA-7A3D-4F15-A548-D06FF0F2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18" y="1274815"/>
            <a:ext cx="2993602" cy="28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Text Summarization using Deep Learning | by Priya Dwivedi | Towards Data  Science">
            <a:extLst>
              <a:ext uri="{FF2B5EF4-FFF2-40B4-BE49-F238E27FC236}">
                <a16:creationId xmlns:a16="http://schemas.microsoft.com/office/drawing/2014/main" id="{BFCDC1FA-8398-4F0D-8D5A-DD618122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60" y="4180574"/>
            <a:ext cx="3007360" cy="17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6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5EFED5-2F95-4DC5-9535-FFBF8F9580A0}"/>
              </a:ext>
            </a:extLst>
          </p:cNvPr>
          <p:cNvGrpSpPr/>
          <p:nvPr/>
        </p:nvGrpSpPr>
        <p:grpSpPr>
          <a:xfrm>
            <a:off x="1267417" y="1562606"/>
            <a:ext cx="6586798" cy="4599019"/>
            <a:chOff x="1941184" y="2423865"/>
            <a:chExt cx="12340731" cy="86165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E01754-4808-491A-A651-C39499E1ED83}"/>
                </a:ext>
              </a:extLst>
            </p:cNvPr>
            <p:cNvSpPr/>
            <p:nvPr/>
          </p:nvSpPr>
          <p:spPr>
            <a:xfrm>
              <a:off x="1941184" y="2423865"/>
              <a:ext cx="10884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자율 주행 자동차에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Computer Vision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기술 활용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CFCED40-6E38-496D-846D-F50A2CD51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377" y="3058922"/>
              <a:ext cx="11983538" cy="37037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hlinkClick r:id="rId3"/>
              <a:extLst>
                <a:ext uri="{FF2B5EF4-FFF2-40B4-BE49-F238E27FC236}">
                  <a16:creationId xmlns:a16="http://schemas.microsoft.com/office/drawing/2014/main" id="{8835D3FB-2EE1-4128-B942-EEB1101CA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126" y="7617859"/>
              <a:ext cx="6463024" cy="342252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5AB989-421D-4F07-B8F9-6C815079DC7B}"/>
                </a:ext>
              </a:extLst>
            </p:cNvPr>
            <p:cNvSpPr/>
            <p:nvPr/>
          </p:nvSpPr>
          <p:spPr>
            <a:xfrm>
              <a:off x="2038720" y="6927165"/>
              <a:ext cx="83529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Naver Labs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실내 자율 주행 봇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282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5809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생체 인증에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Computer Vision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기술 활용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D4BEEB-CC47-4C01-AEF1-1E55E9C0CDE7}"/>
              </a:ext>
            </a:extLst>
          </p:cNvPr>
          <p:cNvGrpSpPr/>
          <p:nvPr/>
        </p:nvGrpSpPr>
        <p:grpSpPr>
          <a:xfrm>
            <a:off x="1571504" y="2052163"/>
            <a:ext cx="9928541" cy="4033783"/>
            <a:chOff x="1852781" y="3364497"/>
            <a:chExt cx="16626338" cy="6754974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F7D5704-1EE1-4A00-88C6-2AE4769DA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781" y="3364497"/>
              <a:ext cx="7950188" cy="675497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8D1998-89DD-4E04-AF74-3F01185A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1301" y="3407224"/>
              <a:ext cx="7607818" cy="66695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5175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네이버 스포츠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 타석 영상 보기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‘AI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득점 하이라이트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7F1101-F666-4E59-B452-9824FC717609}"/>
              </a:ext>
            </a:extLst>
          </p:cNvPr>
          <p:cNvGrpSpPr/>
          <p:nvPr/>
        </p:nvGrpSpPr>
        <p:grpSpPr>
          <a:xfrm>
            <a:off x="1673033" y="2452273"/>
            <a:ext cx="9153943" cy="3146901"/>
            <a:chOff x="1829520" y="3560521"/>
            <a:chExt cx="16771992" cy="57658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CAF3B4E-D527-4FD1-A533-9ABA55926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9520" y="3560521"/>
              <a:ext cx="6350000" cy="5765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BDBB910-771B-4933-AF21-E299F21B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0250" y="3825989"/>
              <a:ext cx="9321262" cy="5234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745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Computer Vision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활용한 스마트 폐기물 처리 시스템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042D1D-DB4D-44B1-B65D-78170DB65B93}"/>
              </a:ext>
            </a:extLst>
          </p:cNvPr>
          <p:cNvGrpSpPr/>
          <p:nvPr/>
        </p:nvGrpSpPr>
        <p:grpSpPr>
          <a:xfrm>
            <a:off x="1644640" y="2329313"/>
            <a:ext cx="9782269" cy="2675991"/>
            <a:chOff x="929096" y="4110269"/>
            <a:chExt cx="18922659" cy="517639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E3BFC548-4BBB-4080-BEC2-31BFECF9A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96" y="4110269"/>
              <a:ext cx="9231665" cy="507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48ADA9-C309-43D3-A3E9-D57B52CC2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251" y="4895190"/>
              <a:ext cx="10440504" cy="350916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71975-ABF9-40A1-B35F-3F1075DAD960}"/>
                </a:ext>
              </a:extLst>
            </p:cNvPr>
            <p:cNvSpPr/>
            <p:nvPr/>
          </p:nvSpPr>
          <p:spPr>
            <a:xfrm>
              <a:off x="1756381" y="8550771"/>
              <a:ext cx="7577095" cy="735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 재활용 폐기물 선별 로봇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ACI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8A0DA4-9206-4F4B-87F6-4DA1D355872E}"/>
                </a:ext>
              </a:extLst>
            </p:cNvPr>
            <p:cNvSpPr/>
            <p:nvPr/>
          </p:nvSpPr>
          <p:spPr>
            <a:xfrm>
              <a:off x="10603331" y="8550771"/>
              <a:ext cx="7577095" cy="735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분류기술을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폐기물 분류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34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비전의 역사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Hubel &amp;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wiesel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로부터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D249B1-E91B-43EB-8F7D-A8233987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24" y="1741662"/>
            <a:ext cx="5746023" cy="4283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7214284" y="1812147"/>
            <a:ext cx="4722372" cy="3917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1959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영장류와 포유류가 어떻게 이미지를 처리하는지 연구 시작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고양이 뇌에 전극 꽂고 실험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간단한 선이 이동할 때 반응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시각적 처리는 단순한 구조에서 시작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!'</a:t>
            </a:r>
          </a:p>
        </p:txBody>
      </p:sp>
    </p:spTree>
    <p:extLst>
      <p:ext uri="{BB962C8B-B14F-4D97-AF65-F5344CB8AC3E}">
        <p14:creationId xmlns:p14="http://schemas.microsoft.com/office/powerpoint/2010/main" val="3154133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새로운 데이터를 생성하는 생성자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(generator)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데이터를 평가하는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구별자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(discriminator)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서로 대립하며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각각의 성능을 높이는 목적을 달성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9CB4F70-29C2-4F5A-98D0-1C609DDF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95" y="3101440"/>
            <a:ext cx="7115210" cy="32014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51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가짜 얼굴 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84CE66-E7BB-4FFE-A5D2-6E2FD6D9B8AD}"/>
              </a:ext>
            </a:extLst>
          </p:cNvPr>
          <p:cNvGrpSpPr/>
          <p:nvPr/>
        </p:nvGrpSpPr>
        <p:grpSpPr>
          <a:xfrm>
            <a:off x="2463544" y="2286035"/>
            <a:ext cx="7264912" cy="3962360"/>
            <a:chOff x="3878756" y="6211391"/>
            <a:chExt cx="7003308" cy="3819678"/>
          </a:xfrm>
        </p:grpSpPr>
        <p:pic>
          <p:nvPicPr>
            <p:cNvPr id="11" name="Picture 2" descr="adversarial networks imageì ëí ì´ë¯¸ì§ ê²ìê²°ê³¼">
              <a:extLst>
                <a:ext uri="{FF2B5EF4-FFF2-40B4-BE49-F238E27FC236}">
                  <a16:creationId xmlns:a16="http://schemas.microsoft.com/office/drawing/2014/main" id="{0E983A97-C4B2-47C7-ACA2-F68B14C645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90"/>
            <a:stretch/>
          </p:blipFill>
          <p:spPr bwMode="auto">
            <a:xfrm>
              <a:off x="3878756" y="6243125"/>
              <a:ext cx="6480480" cy="378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https://4.bp.blogspot.com/-QfgccPH6_m0/WONBDxjjtJI/AAAAAAAABh0/lpxaxGzZcwYKKqraNfTweTplKvL0zlSsgCK4B/s1600/began_1.PNG">
              <a:extLst>
                <a:ext uri="{FF2B5EF4-FFF2-40B4-BE49-F238E27FC236}">
                  <a16:creationId xmlns:a16="http://schemas.microsoft.com/office/drawing/2014/main" id="{CD6EA8D0-063B-438E-9D73-9FB1CB2BF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784" y="6211391"/>
              <a:ext cx="2520280" cy="15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0165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각종 이미지 변환에 활용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BE48013-4193-4A5B-B61F-CB8EE4CAD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011" y="2213811"/>
            <a:ext cx="5887740" cy="296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11B3EA-907E-4B6B-8973-B4C9DA9C2012}"/>
              </a:ext>
            </a:extLst>
          </p:cNvPr>
          <p:cNvSpPr/>
          <p:nvPr/>
        </p:nvSpPr>
        <p:spPr>
          <a:xfrm>
            <a:off x="1267417" y="5275324"/>
            <a:ext cx="3246831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조건의 얼굴 만들기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B26E16-F340-4EFE-A5D9-AA141066FE48}"/>
              </a:ext>
            </a:extLst>
          </p:cNvPr>
          <p:cNvGrpSpPr/>
          <p:nvPr/>
        </p:nvGrpSpPr>
        <p:grpSpPr>
          <a:xfrm>
            <a:off x="7552626" y="1795792"/>
            <a:ext cx="3090214" cy="4266113"/>
            <a:chOff x="10962009" y="2557869"/>
            <a:chExt cx="6341555" cy="8754664"/>
          </a:xfrm>
        </p:grpSpPr>
        <p:pic>
          <p:nvPicPr>
            <p:cNvPr id="17" name="Picture 9" descr="gan ì¹í°ì ëí ì´ë¯¸ì§ ê²ìê²°ê³¼">
              <a:extLst>
                <a:ext uri="{FF2B5EF4-FFF2-40B4-BE49-F238E27FC236}">
                  <a16:creationId xmlns:a16="http://schemas.microsoft.com/office/drawing/2014/main" id="{71446655-5420-4384-A461-5F90A2433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2009" y="2557869"/>
              <a:ext cx="6341555" cy="279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filter avengersì ëí ì´ë¯¸ì§ ê²ìê²°ê³¼">
              <a:extLst>
                <a:ext uri="{FF2B5EF4-FFF2-40B4-BE49-F238E27FC236}">
                  <a16:creationId xmlns:a16="http://schemas.microsoft.com/office/drawing/2014/main" id="{0CD3A55D-1622-4741-B4F7-A57C12A3B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3734" y="6496647"/>
              <a:ext cx="4352618" cy="435261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45D5C6-4CD8-418C-A78A-283F058CF4E8}"/>
                </a:ext>
              </a:extLst>
            </p:cNvPr>
            <p:cNvSpPr/>
            <p:nvPr/>
          </p:nvSpPr>
          <p:spPr>
            <a:xfrm>
              <a:off x="11746707" y="5237942"/>
              <a:ext cx="4772160" cy="467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캐리커처 </a:t>
              </a:r>
              <a:r>
                <a:rPr kumimoji="0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그려주기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AA88B34-16EA-49FE-B6AE-5A35C23135BA}"/>
                </a:ext>
              </a:extLst>
            </p:cNvPr>
            <p:cNvSpPr/>
            <p:nvPr/>
          </p:nvSpPr>
          <p:spPr>
            <a:xfrm>
              <a:off x="12427346" y="10844649"/>
              <a:ext cx="3585394" cy="467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성별 반전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8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109979D-CACE-4DD4-87FB-0FE3BC6E1A38}"/>
              </a:ext>
            </a:extLst>
          </p:cNvPr>
          <p:cNvGrpSpPr/>
          <p:nvPr/>
        </p:nvGrpSpPr>
        <p:grpSpPr>
          <a:xfrm>
            <a:off x="3531402" y="1707209"/>
            <a:ext cx="5129196" cy="4364294"/>
            <a:chOff x="6352167" y="4061715"/>
            <a:chExt cx="7217393" cy="6141084"/>
          </a:xfrm>
        </p:grpSpPr>
        <p:pic>
          <p:nvPicPr>
            <p:cNvPr id="22" name="Picture 6" descr="stargan 이미지 검색결과">
              <a:extLst>
                <a:ext uri="{FF2B5EF4-FFF2-40B4-BE49-F238E27FC236}">
                  <a16:creationId xmlns:a16="http://schemas.microsoft.com/office/drawing/2014/main" id="{88775365-A197-4651-A1BB-9CC2DBD61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167" y="6931407"/>
              <a:ext cx="7217393" cy="327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stackGAN 이미지 검색결과">
              <a:extLst>
                <a:ext uri="{FF2B5EF4-FFF2-40B4-BE49-F238E27FC236}">
                  <a16:creationId xmlns:a16="http://schemas.microsoft.com/office/drawing/2014/main" id="{76471E1C-F44A-4DDB-A8A7-670932E09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r="1469" b="80318"/>
            <a:stretch/>
          </p:blipFill>
          <p:spPr bwMode="auto">
            <a:xfrm>
              <a:off x="7070338" y="4061715"/>
              <a:ext cx="5790852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stackGAN 이미지 검색결과">
              <a:extLst>
                <a:ext uri="{FF2B5EF4-FFF2-40B4-BE49-F238E27FC236}">
                  <a16:creationId xmlns:a16="http://schemas.microsoft.com/office/drawing/2014/main" id="{A2454B51-E0D7-4946-86B8-AEAF2F01C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t="58216" r="1469" b="4297"/>
            <a:stretch/>
          </p:blipFill>
          <p:spPr bwMode="auto">
            <a:xfrm>
              <a:off x="7065438" y="5059508"/>
              <a:ext cx="5790852" cy="1645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8809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Picture 4" descr="cycle gan gifì ëí ì´ë¯¸ì§ ê²ìê²°ê³¼">
            <a:extLst>
              <a:ext uri="{FF2B5EF4-FFF2-40B4-BE49-F238E27FC236}">
                <a16:creationId xmlns:a16="http://schemas.microsoft.com/office/drawing/2014/main" id="{F77F8B20-7961-46AD-8D64-9FC255AA35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04" y="2253588"/>
            <a:ext cx="9980766" cy="28516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11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CB8FC-41F9-4695-90EE-2573BAA9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60" y="1857676"/>
            <a:ext cx="6461680" cy="41652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3847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AA5826-2C1D-43A2-A1F0-7393715EF7BA}"/>
              </a:ext>
            </a:extLst>
          </p:cNvPr>
          <p:cNvGrpSpPr/>
          <p:nvPr/>
        </p:nvGrpSpPr>
        <p:grpSpPr>
          <a:xfrm>
            <a:off x="1464831" y="1980200"/>
            <a:ext cx="8872702" cy="3309315"/>
            <a:chOff x="1811340" y="2759846"/>
            <a:chExt cx="17645894" cy="65815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6648B7-49DF-4BE1-8E60-537BB805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4900" y="4672800"/>
              <a:ext cx="7087829" cy="394555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3FEE091-28C8-4C37-8214-9F68CF9A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4844" y="4688298"/>
              <a:ext cx="3656934" cy="37272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C5BD23-A7C5-45CC-A116-C05EDDE9E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66030" y="4688298"/>
              <a:ext cx="3656933" cy="372725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44BFD93-A091-49C6-A879-74F2DA9A3D91}"/>
                </a:ext>
              </a:extLst>
            </p:cNvPr>
            <p:cNvSpPr/>
            <p:nvPr/>
          </p:nvSpPr>
          <p:spPr>
            <a:xfrm>
              <a:off x="2063741" y="8831734"/>
              <a:ext cx="737014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음악 프로젝트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‘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다시한번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’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CBF8C0-AFBF-4A58-BAC1-8BE0DFA115ED}"/>
                </a:ext>
              </a:extLst>
            </p:cNvPr>
            <p:cNvSpPr/>
            <p:nvPr/>
          </p:nvSpPr>
          <p:spPr>
            <a:xfrm>
              <a:off x="9065316" y="8831734"/>
              <a:ext cx="10391918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유관순 열사와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윤봉길의사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딥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노스텔지어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D8DD3-2BA2-4510-9F81-1F40C16B5488}"/>
                </a:ext>
              </a:extLst>
            </p:cNvPr>
            <p:cNvSpPr txBox="1"/>
            <p:nvPr/>
          </p:nvSpPr>
          <p:spPr>
            <a:xfrm>
              <a:off x="1811340" y="4460213"/>
              <a:ext cx="17251449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559A82-A9E1-44AC-AA8D-B0485BFF0359}"/>
                </a:ext>
              </a:extLst>
            </p:cNvPr>
            <p:cNvSpPr/>
            <p:nvPr/>
          </p:nvSpPr>
          <p:spPr>
            <a:xfrm>
              <a:off x="1829520" y="2759846"/>
              <a:ext cx="143351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콘텐츠 산업분야 및 역사교육 분야에서의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572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Chatbots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개인비서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대화형 커머스 등에 활용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05BB3E-3D2F-4410-9D53-F2F80D0B3DA5}"/>
              </a:ext>
            </a:extLst>
          </p:cNvPr>
          <p:cNvGrpSpPr/>
          <p:nvPr/>
        </p:nvGrpSpPr>
        <p:grpSpPr>
          <a:xfrm>
            <a:off x="1888540" y="2682362"/>
            <a:ext cx="8414920" cy="3480016"/>
            <a:chOff x="5455715" y="6320021"/>
            <a:chExt cx="8103163" cy="33510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353DA9-EA01-4DB5-AD54-B9D0CC23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5715" y="6332424"/>
              <a:ext cx="2520234" cy="33386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62EAC62-4F61-4925-94C2-3B2E41DD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9232" y="6332423"/>
              <a:ext cx="2394949" cy="33123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C13A78-F314-4189-A454-AB9181A3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56315" y="6320021"/>
              <a:ext cx="2702563" cy="333717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79583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25C11E-5D31-4DD4-958B-D886F39DB2C7}"/>
              </a:ext>
            </a:extLst>
          </p:cNvPr>
          <p:cNvGrpSpPr/>
          <p:nvPr/>
        </p:nvGrpSpPr>
        <p:grpSpPr>
          <a:xfrm>
            <a:off x="1605479" y="1562606"/>
            <a:ext cx="8645428" cy="4688773"/>
            <a:chOff x="1980863" y="2876062"/>
            <a:chExt cx="15592323" cy="845636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38B5955-5B0A-486D-8AD1-8E208FC14977}"/>
                </a:ext>
              </a:extLst>
            </p:cNvPr>
            <p:cNvSpPr/>
            <p:nvPr/>
          </p:nvSpPr>
          <p:spPr>
            <a:xfrm>
              <a:off x="1980863" y="2876062"/>
              <a:ext cx="9979535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News article generation 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뉴스 기사 생성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BFE635D-96DA-4940-AC27-33CF6CB38B86}"/>
                </a:ext>
              </a:extLst>
            </p:cNvPr>
            <p:cNvGrpSpPr/>
            <p:nvPr/>
          </p:nvGrpSpPr>
          <p:grpSpPr>
            <a:xfrm>
              <a:off x="2396896" y="3621025"/>
              <a:ext cx="15176290" cy="7711398"/>
              <a:chOff x="179512" y="1812559"/>
              <a:chExt cx="8683752" cy="441240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5D5F307-CBD9-4E9F-82C0-073A80716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512" y="2732979"/>
                <a:ext cx="3658741" cy="160627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CB6BC92-EC5B-4DBB-B5B8-A962C4756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512" y="4437112"/>
                <a:ext cx="3600400" cy="129496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FC4358C-5FBA-4810-9733-4A48B4F47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512" y="2109631"/>
                <a:ext cx="3649043" cy="52549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062D5F7-9566-4447-A9EC-233FA4FB5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9039" y="1812559"/>
                <a:ext cx="2849315" cy="2336521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D922FEC-205C-4361-A4F8-5471C729E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4128" y="4149080"/>
                <a:ext cx="3139136" cy="207588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FC6300C-E787-459D-8237-F17928D31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76" r="75519"/>
              <a:stretch/>
            </p:blipFill>
            <p:spPr>
              <a:xfrm>
                <a:off x="4080651" y="2846257"/>
                <a:ext cx="1571021" cy="2306045"/>
              </a:xfrm>
              <a:prstGeom prst="rect">
                <a:avLst/>
              </a:prstGeom>
            </p:spPr>
          </p:pic>
          <p:sp>
            <p:nvSpPr>
              <p:cNvPr id="24" name="오른쪽 화살표 8">
                <a:extLst>
                  <a:ext uri="{FF2B5EF4-FFF2-40B4-BE49-F238E27FC236}">
                    <a16:creationId xmlns:a16="http://schemas.microsoft.com/office/drawing/2014/main" id="{83DF9D6D-087E-42BC-AC57-E4BD0C355C12}"/>
                  </a:ext>
                </a:extLst>
              </p:cNvPr>
              <p:cNvSpPr/>
              <p:nvPr/>
            </p:nvSpPr>
            <p:spPr>
              <a:xfrm>
                <a:off x="3878140" y="3891267"/>
                <a:ext cx="234732" cy="2160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25" name="오른쪽 화살표 11">
                <a:extLst>
                  <a:ext uri="{FF2B5EF4-FFF2-40B4-BE49-F238E27FC236}">
                    <a16:creationId xmlns:a16="http://schemas.microsoft.com/office/drawing/2014/main" id="{F7D24D7C-2AE6-4AF0-910C-992C891599EF}"/>
                  </a:ext>
                </a:extLst>
              </p:cNvPr>
              <p:cNvSpPr/>
              <p:nvPr/>
            </p:nvSpPr>
            <p:spPr>
              <a:xfrm>
                <a:off x="5554851" y="3891267"/>
                <a:ext cx="234732" cy="2160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26" name="제목 1">
                <a:extLst>
                  <a:ext uri="{FF2B5EF4-FFF2-40B4-BE49-F238E27FC236}">
                    <a16:creationId xmlns:a16="http://schemas.microsoft.com/office/drawing/2014/main" id="{3847DCC4-70AF-4D6E-A27A-3226C4ADB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2176" y="2372377"/>
                <a:ext cx="1109545" cy="5851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j-ea"/>
                    <a:cs typeface="+mj-cs"/>
                  </a:rPr>
                  <a:t>RNN</a:t>
                </a:r>
                <a:endPara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j-ea"/>
                  <a:cs typeface="+mj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8094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8D9E8DA-5798-4E93-A224-F4E344E913CB}"/>
              </a:ext>
            </a:extLst>
          </p:cNvPr>
          <p:cNvGrpSpPr/>
          <p:nvPr/>
        </p:nvGrpSpPr>
        <p:grpSpPr>
          <a:xfrm>
            <a:off x="1819030" y="1489977"/>
            <a:ext cx="8066115" cy="4755131"/>
            <a:chOff x="1980864" y="2460843"/>
            <a:chExt cx="13733667" cy="809626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7DB054-A8C1-4396-B8D4-A2694619D39F}"/>
                </a:ext>
              </a:extLst>
            </p:cNvPr>
            <p:cNvGrpSpPr/>
            <p:nvPr/>
          </p:nvGrpSpPr>
          <p:grpSpPr>
            <a:xfrm>
              <a:off x="1980864" y="2460843"/>
              <a:ext cx="7730016" cy="8096263"/>
              <a:chOff x="1980864" y="2460843"/>
              <a:chExt cx="7730016" cy="809626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A82ACCC-61B5-4270-8FEE-1C59C947190B}"/>
                  </a:ext>
                </a:extLst>
              </p:cNvPr>
              <p:cNvSpPr/>
              <p:nvPr/>
            </p:nvSpPr>
            <p:spPr>
              <a:xfrm>
                <a:off x="1980864" y="2460843"/>
                <a:ext cx="7730016" cy="761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- Open AI GPT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시리즈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53B16CA-CECC-4F99-90C5-5AE6A444A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8977" y="3569994"/>
                <a:ext cx="5894319" cy="85562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7E95A92-E103-4BFA-BEC2-F508966B7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0864" y="4714470"/>
                <a:ext cx="7730016" cy="249959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EE6F1D1-D153-4DE3-A605-FA1ED22CC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0498" y="7502911"/>
                <a:ext cx="6511374" cy="3054195"/>
              </a:xfrm>
              <a:prstGeom prst="rect">
                <a:avLst/>
              </a:prstGeom>
            </p:spPr>
          </p:pic>
        </p:grpSp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C377CC-2572-4D9D-89C6-E29BF4722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0880" y="3172585"/>
              <a:ext cx="6003651" cy="723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64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1963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Larry Roberts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3734814" y="4728067"/>
            <a:ext cx="4722372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시각 세계를 간단한 기하학적 형상으로 단순화하고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형상을 다시 만들어 냄 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C23878-E4D9-4AAF-8963-30543831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02" y="1812147"/>
            <a:ext cx="6599197" cy="2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22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64181D-FC49-43AE-B8E3-FEC1FE561A57}"/>
              </a:ext>
            </a:extLst>
          </p:cNvPr>
          <p:cNvGrpSpPr/>
          <p:nvPr/>
        </p:nvGrpSpPr>
        <p:grpSpPr>
          <a:xfrm>
            <a:off x="1303047" y="1613380"/>
            <a:ext cx="8960400" cy="1942583"/>
            <a:chOff x="1829520" y="2586612"/>
            <a:chExt cx="8960400" cy="19425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14FBAA-5290-43D9-A660-EA4763278A63}"/>
                </a:ext>
              </a:extLst>
            </p:cNvPr>
            <p:cNvSpPr/>
            <p:nvPr/>
          </p:nvSpPr>
          <p:spPr>
            <a:xfrm>
              <a:off x="1829520" y="2586612"/>
              <a:ext cx="8316913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구글의 초거대 언어 모델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PaLM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Pathways Language Model)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81712F-7EAB-48E0-A51A-9D75D5316A3A}"/>
                </a:ext>
              </a:extLst>
            </p:cNvPr>
            <p:cNvSpPr/>
            <p:nvPr/>
          </p:nvSpPr>
          <p:spPr>
            <a:xfrm>
              <a:off x="2045567" y="3096239"/>
              <a:ext cx="8744353" cy="143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구글의 새로운 언어모델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OpenAI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GPT-3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보다 약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3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배 큰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5,400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억 개의 </a:t>
              </a:r>
              <a:r>
                <a:rPr lang="ko-KR" altLang="en-US" sz="20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파라미터를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가짐</a:t>
              </a:r>
              <a:endPara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이해 및 생성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산술 등 다양한 문제를 해결할 수 있는 단일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모델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1640746-0671-4AF6-957F-2B144F24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19" y="3862372"/>
            <a:ext cx="6192254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9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A12FDE-67DC-4725-895C-883CAECC8E13}"/>
              </a:ext>
            </a:extLst>
          </p:cNvPr>
          <p:cNvSpPr/>
          <p:nvPr/>
        </p:nvSpPr>
        <p:spPr>
          <a:xfrm>
            <a:off x="1289700" y="1682506"/>
            <a:ext cx="724599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구글의 초거대 언어 모델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PaLM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Pathways Language Model)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482EB3-D9C9-4BA5-B2E7-B15171C4D213}"/>
              </a:ext>
            </a:extLst>
          </p:cNvPr>
          <p:cNvGrpSpPr/>
          <p:nvPr/>
        </p:nvGrpSpPr>
        <p:grpSpPr>
          <a:xfrm>
            <a:off x="1232260" y="2396090"/>
            <a:ext cx="10365576" cy="3109360"/>
            <a:chOff x="1524721" y="3664518"/>
            <a:chExt cx="20028199" cy="772321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3684167-1F9A-4DA0-90F3-675E78700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721" y="3664518"/>
              <a:ext cx="7111280" cy="319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7987275-0BF6-4D5A-B135-83489E4E5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001" y="6792003"/>
              <a:ext cx="5096932" cy="459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DBD3BE-F51B-45EA-9580-F6D2F6E07DF5}"/>
                </a:ext>
              </a:extLst>
            </p:cNvPr>
            <p:cNvSpPr/>
            <p:nvPr/>
          </p:nvSpPr>
          <p:spPr>
            <a:xfrm>
              <a:off x="9160213" y="4064844"/>
              <a:ext cx="11791620" cy="2893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다양한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NLP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벤치마크 데이터 셋에서 </a:t>
              </a:r>
              <a:r>
                <a:rPr lang="en-US" altLang="ko-KR" sz="16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-3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등의 기존 모델보다 더 나은 성능을 보여줌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영어 뿐만 아니라 다국어 문제에서도 좋은 성능을 보여줌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A8CE1C-E9CA-44E9-9046-4CD00F312C01}"/>
                </a:ext>
              </a:extLst>
            </p:cNvPr>
            <p:cNvSpPr/>
            <p:nvPr/>
          </p:nvSpPr>
          <p:spPr>
            <a:xfrm>
              <a:off x="9160213" y="7396358"/>
              <a:ext cx="12392707" cy="2893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최신 벤치마크인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BIG-bench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에서는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모델은 물론 인간 평균을 능가함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산술 영역에서도 </a:t>
              </a:r>
              <a:r>
                <a:rPr lang="en-US" altLang="ko-KR" sz="16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PaLM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은 초등학교 수준 수학문제 데이터셋에서 기존 모델 최고 점수인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GPT-3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55%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를 뛰어넘는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58%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문제를 품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26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A12FDE-67DC-4725-895C-883CAECC8E13}"/>
              </a:ext>
            </a:extLst>
          </p:cNvPr>
          <p:cNvSpPr/>
          <p:nvPr/>
        </p:nvSpPr>
        <p:spPr>
          <a:xfrm>
            <a:off x="1289700" y="1682506"/>
            <a:ext cx="7245992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파파고를 이용한 외국어 자동 번역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한국어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영어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FD3A1F-D236-4D8F-AB4B-49D647C533E0}"/>
              </a:ext>
            </a:extLst>
          </p:cNvPr>
          <p:cNvGrpSpPr/>
          <p:nvPr/>
        </p:nvGrpSpPr>
        <p:grpSpPr>
          <a:xfrm>
            <a:off x="1643948" y="3158090"/>
            <a:ext cx="9627236" cy="2626861"/>
            <a:chOff x="1133808" y="4722095"/>
            <a:chExt cx="18142691" cy="495036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B4C67BB-9272-4153-B9EB-FED68D0E1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808" y="4722095"/>
              <a:ext cx="7564172" cy="391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F1F553-D938-44B6-BE05-65D696E1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4649" y="4968976"/>
              <a:ext cx="9851850" cy="346681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896E43-615B-4F02-BC87-4C69F06A6DFC}"/>
                </a:ext>
              </a:extLst>
            </p:cNvPr>
            <p:cNvSpPr/>
            <p:nvPr/>
          </p:nvSpPr>
          <p:spPr>
            <a:xfrm>
              <a:off x="5559641" y="9162832"/>
              <a:ext cx="773001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점점 진화하고 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86893A5-5201-4F06-A7B6-6DF9246E0CD8}"/>
                </a:ext>
              </a:extLst>
            </p:cNvPr>
            <p:cNvCxnSpPr/>
            <p:nvPr/>
          </p:nvCxnSpPr>
          <p:spPr>
            <a:xfrm>
              <a:off x="8776187" y="6794451"/>
              <a:ext cx="55738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53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42F98C-C1EA-4547-AE52-649BD857D7C0}"/>
              </a:ext>
            </a:extLst>
          </p:cNvPr>
          <p:cNvGrpSpPr/>
          <p:nvPr/>
        </p:nvGrpSpPr>
        <p:grpSpPr>
          <a:xfrm>
            <a:off x="2453368" y="1764884"/>
            <a:ext cx="7285263" cy="4501462"/>
            <a:chOff x="3382737" y="2648663"/>
            <a:chExt cx="13363652" cy="825721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3FBA96-CC24-4501-ACE3-A62BAA6CA4C9}"/>
                </a:ext>
              </a:extLst>
            </p:cNvPr>
            <p:cNvSpPr/>
            <p:nvPr/>
          </p:nvSpPr>
          <p:spPr>
            <a:xfrm>
              <a:off x="4255482" y="2648663"/>
              <a:ext cx="101798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인식 기술을 활용하여 동영상의 자막을 자동 생성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B649776-1410-4C8D-8318-1DAC6A1BB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737" y="3389531"/>
              <a:ext cx="13363652" cy="75163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4951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9B2D2E-A72F-4992-8E5D-E0D4C2D54F45}"/>
              </a:ext>
            </a:extLst>
          </p:cNvPr>
          <p:cNvGrpSpPr/>
          <p:nvPr/>
        </p:nvGrpSpPr>
        <p:grpSpPr>
          <a:xfrm>
            <a:off x="2452590" y="2055695"/>
            <a:ext cx="6574570" cy="4052274"/>
            <a:chOff x="4304250" y="3387186"/>
            <a:chExt cx="10252998" cy="631949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0F11A5-2417-40B7-9748-36EBEA8F38A0}"/>
                </a:ext>
              </a:extLst>
            </p:cNvPr>
            <p:cNvSpPr/>
            <p:nvPr/>
          </p:nvSpPr>
          <p:spPr>
            <a:xfrm>
              <a:off x="4304250" y="3387186"/>
              <a:ext cx="100823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특정 인물의 목소리를 학습 후 학습 데이터 외 음성 생성</a:t>
              </a:r>
            </a:p>
          </p:txBody>
        </p:sp>
        <p:pic>
          <p:nvPicPr>
            <p:cNvPr id="13" name="온라인 미디어 1" title="네이버 클로바 | 유인나 목소리 - Making film (full ver.)">
              <a:hlinkClick r:id="" action="ppaction://media"/>
              <a:extLst>
                <a:ext uri="{FF2B5EF4-FFF2-40B4-BE49-F238E27FC236}">
                  <a16:creationId xmlns:a16="http://schemas.microsoft.com/office/drawing/2014/main" id="{E480486F-CE7C-4AED-AED7-AFF30B368063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927600" y="4265930"/>
              <a:ext cx="9629648" cy="54407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848692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34F76E-9402-42E4-AA08-73085C71C804}"/>
              </a:ext>
            </a:extLst>
          </p:cNvPr>
          <p:cNvGrpSpPr/>
          <p:nvPr/>
        </p:nvGrpSpPr>
        <p:grpSpPr>
          <a:xfrm>
            <a:off x="3251502" y="1775964"/>
            <a:ext cx="5688996" cy="4423470"/>
            <a:chOff x="4054445" y="2737563"/>
            <a:chExt cx="11262520" cy="87571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8DE35C-0482-4DD6-A68B-78F7ACBB7E27}"/>
                </a:ext>
              </a:extLst>
            </p:cNvPr>
            <p:cNvSpPr/>
            <p:nvPr/>
          </p:nvSpPr>
          <p:spPr>
            <a:xfrm>
              <a:off x="4304250" y="2737563"/>
              <a:ext cx="10082310" cy="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몇년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전까지의 인공지능 스피커</a:t>
              </a:r>
            </a:p>
          </p:txBody>
        </p:sp>
        <p:pic>
          <p:nvPicPr>
            <p:cNvPr id="16" name="온라인 미디어 2" title="구글홈vs카카오미니vs클로바 퀴즈 대결! 과연 1위는? ‘전국 AI스피커 자랑’ 1탄 (주리를틀어라)">
              <a:hlinkClick r:id="" action="ppaction://media"/>
              <a:extLst>
                <a:ext uri="{FF2B5EF4-FFF2-40B4-BE49-F238E27FC236}">
                  <a16:creationId xmlns:a16="http://schemas.microsoft.com/office/drawing/2014/main" id="{326ED40E-AB9B-4679-AEB8-6D1C69D8CB18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054445" y="3957404"/>
              <a:ext cx="11262520" cy="636332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57A50A-F93E-420B-8B1D-7DDE5E4107CA}"/>
                </a:ext>
              </a:extLst>
            </p:cNvPr>
            <p:cNvSpPr/>
            <p:nvPr/>
          </p:nvSpPr>
          <p:spPr>
            <a:xfrm>
              <a:off x="4304250" y="10702619"/>
              <a:ext cx="10082310" cy="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지금은 훨씬 더 발전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37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CF94B1-77D6-4401-A2C2-827078F30F89}"/>
              </a:ext>
            </a:extLst>
          </p:cNvPr>
          <p:cNvGrpSpPr/>
          <p:nvPr/>
        </p:nvGrpSpPr>
        <p:grpSpPr>
          <a:xfrm>
            <a:off x="2159000" y="2015545"/>
            <a:ext cx="7874000" cy="3769406"/>
            <a:chOff x="2679700" y="2835585"/>
            <a:chExt cx="14960600" cy="716187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2D9C86-17C2-4715-BCD5-C9210AEEB4B2}"/>
                </a:ext>
              </a:extLst>
            </p:cNvPr>
            <p:cNvSpPr/>
            <p:nvPr/>
          </p:nvSpPr>
          <p:spPr>
            <a:xfrm>
              <a:off x="2679700" y="2835585"/>
              <a:ext cx="14960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노래의 가사나 가수에 대한 정보 뿐만 아니라 음향적인 측면까지 분석하여 추천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D8463A2-AB97-4039-9A6A-738FB9D1A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711" y="4147020"/>
              <a:ext cx="11720578" cy="5850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402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8EB8AD-ED46-4E9A-9522-0B040C8F1332}"/>
              </a:ext>
            </a:extLst>
          </p:cNvPr>
          <p:cNvSpPr/>
          <p:nvPr/>
        </p:nvSpPr>
        <p:spPr>
          <a:xfrm>
            <a:off x="1377950" y="2067235"/>
            <a:ext cx="886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 나오고 있는 음악을 분석해 노래의 제목과 아티스트 정보 등을 제공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7A54F5-119C-4F2E-BF77-D5D585B7CC14}"/>
              </a:ext>
            </a:extLst>
          </p:cNvPr>
          <p:cNvGrpSpPr/>
          <p:nvPr/>
        </p:nvGrpSpPr>
        <p:grpSpPr>
          <a:xfrm>
            <a:off x="2279497" y="2628748"/>
            <a:ext cx="7177007" cy="3206181"/>
            <a:chOff x="2784116" y="3750331"/>
            <a:chExt cx="14751768" cy="6590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D7217AE-04B6-4282-BBE7-C4556E01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4116" y="3750331"/>
              <a:ext cx="5080000" cy="6578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334553-F8A0-41BD-9C1F-27D63B9B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1526" y="3750331"/>
              <a:ext cx="9414358" cy="659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608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90E23A-0796-48EC-8126-76AA8897C132}"/>
              </a:ext>
            </a:extLst>
          </p:cNvPr>
          <p:cNvGrpSpPr/>
          <p:nvPr/>
        </p:nvGrpSpPr>
        <p:grpSpPr>
          <a:xfrm>
            <a:off x="1342828" y="1904713"/>
            <a:ext cx="10027906" cy="3588776"/>
            <a:chOff x="2121762" y="2835585"/>
            <a:chExt cx="16091557" cy="57588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6589CB-7D62-48B4-90FA-45AF1184FD1A}"/>
                </a:ext>
              </a:extLst>
            </p:cNvPr>
            <p:cNvSpPr/>
            <p:nvPr/>
          </p:nvSpPr>
          <p:spPr>
            <a:xfrm>
              <a:off x="2121762" y="2835585"/>
              <a:ext cx="14960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뮤지션의 음성을 분석해 새로운 노래에 적용하는 음성 합성에 활용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온라인 미디어 1" descr="[소름 주의] AI가 부활시킨 故 김광석 목소리로 울려 퍼지는 ＜보고싶다♬＞ㅣ신년특집 세기의 대결 AI vs 인간(aivshuman)ㅣSBS ENTER.">
              <a:hlinkClick r:id="" action="ppaction://media"/>
              <a:extLst>
                <a:ext uri="{FF2B5EF4-FFF2-40B4-BE49-F238E27FC236}">
                  <a16:creationId xmlns:a16="http://schemas.microsoft.com/office/drawing/2014/main" id="{A2C0BD1F-FEA1-4EF5-98B5-635B08052237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2121762" y="4160200"/>
              <a:ext cx="7848169" cy="443421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51EC1-77A8-40AA-92B8-C4E3719D1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485" r="30613" b="10735"/>
            <a:stretch/>
          </p:blipFill>
          <p:spPr>
            <a:xfrm>
              <a:off x="10160000" y="4160200"/>
              <a:ext cx="8053319" cy="4434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266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 : Image-to-Text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FB2209-2D34-4BA5-9D65-94CFAD956E25}"/>
              </a:ext>
            </a:extLst>
          </p:cNvPr>
          <p:cNvGrpSpPr/>
          <p:nvPr/>
        </p:nvGrpSpPr>
        <p:grpSpPr>
          <a:xfrm>
            <a:off x="1990026" y="1675652"/>
            <a:ext cx="8211947" cy="4548448"/>
            <a:chOff x="1829520" y="2835585"/>
            <a:chExt cx="14747076" cy="81681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035B38-D51C-40C5-AE39-4C82CC57B656}"/>
                </a:ext>
              </a:extLst>
            </p:cNvPr>
            <p:cNvSpPr/>
            <p:nvPr/>
          </p:nvSpPr>
          <p:spPr>
            <a:xfrm>
              <a:off x="1829520" y="2835585"/>
              <a:ext cx="120330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+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캡셔닝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(Image Captioning)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F3BF880-4263-4EE5-B17B-B7BFEBFF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3404" y="3779520"/>
              <a:ext cx="12833192" cy="7224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12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1970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David Marr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651000" y="4966827"/>
            <a:ext cx="8890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이미지를 간단한 특징들로 쪼갰다가 합치는 방식을 사용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EF43F-D8B4-4C7A-9063-A8BF6A4C3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8"/>
          <a:stretch/>
        </p:blipFill>
        <p:spPr>
          <a:xfrm>
            <a:off x="3743960" y="1728737"/>
            <a:ext cx="4704080" cy="32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02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시각 질의 응답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(Visual Question Answering)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7EF054-FD58-40B7-8BEA-11F209A4A30E}"/>
              </a:ext>
            </a:extLst>
          </p:cNvPr>
          <p:cNvGrpSpPr/>
          <p:nvPr/>
        </p:nvGrpSpPr>
        <p:grpSpPr>
          <a:xfrm>
            <a:off x="1345189" y="2345265"/>
            <a:ext cx="10381171" cy="2768715"/>
            <a:chOff x="1632960" y="4689824"/>
            <a:chExt cx="18066214" cy="4818358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377659-3F46-469F-8A6D-A7E48F16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6992" y="4837261"/>
              <a:ext cx="9222182" cy="450086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555A53B-D117-4588-A86E-AE9FECAE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2960" y="4689824"/>
              <a:ext cx="8529047" cy="4818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435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영화 요약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/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리뷰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AI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AFB576-7FCF-4B88-85D1-2EE8E441E7B1}"/>
              </a:ext>
            </a:extLst>
          </p:cNvPr>
          <p:cNvGrpSpPr/>
          <p:nvPr/>
        </p:nvGrpSpPr>
        <p:grpSpPr>
          <a:xfrm>
            <a:off x="1669418" y="2209891"/>
            <a:ext cx="8853163" cy="3477625"/>
            <a:chOff x="1955771" y="3855505"/>
            <a:chExt cx="15505512" cy="6090745"/>
          </a:xfrm>
        </p:grpSpPr>
        <p:pic>
          <p:nvPicPr>
            <p:cNvPr id="17" name="Picture 4" descr="기생충&amp;#39; 1차 예고편 - YouTube">
              <a:extLst>
                <a:ext uri="{FF2B5EF4-FFF2-40B4-BE49-F238E27FC236}">
                  <a16:creationId xmlns:a16="http://schemas.microsoft.com/office/drawing/2014/main" id="{606FF2B5-7BE6-4F4F-AC55-1C679D689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771" y="4593439"/>
              <a:ext cx="8204229" cy="461487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F57041-E4CA-4BAF-B008-7A5ADAAD0129}"/>
                </a:ext>
              </a:extLst>
            </p:cNvPr>
            <p:cNvGrpSpPr/>
            <p:nvPr/>
          </p:nvGrpSpPr>
          <p:grpSpPr>
            <a:xfrm>
              <a:off x="11824109" y="3855505"/>
              <a:ext cx="5637174" cy="6090745"/>
              <a:chOff x="12037051" y="4864460"/>
              <a:chExt cx="5637174" cy="6090745"/>
            </a:xfrm>
          </p:grpSpPr>
          <p:sp>
            <p:nvSpPr>
              <p:cNvPr id="19" name="말풍선: 모서리가 둥근 사각형 18">
                <a:extLst>
                  <a:ext uri="{FF2B5EF4-FFF2-40B4-BE49-F238E27FC236}">
                    <a16:creationId xmlns:a16="http://schemas.microsoft.com/office/drawing/2014/main" id="{6FA9B114-16E0-4AA3-9AE8-CF5C1BE9A070}"/>
                  </a:ext>
                </a:extLst>
              </p:cNvPr>
              <p:cNvSpPr/>
              <p:nvPr/>
            </p:nvSpPr>
            <p:spPr>
              <a:xfrm>
                <a:off x="12037051" y="4864460"/>
                <a:ext cx="5637174" cy="1523814"/>
              </a:xfrm>
              <a:prstGeom prst="wedgeRoundRectCallout">
                <a:avLst>
                  <a:gd name="adj1" fmla="val -7279"/>
                  <a:gd name="adj2" fmla="val 77296"/>
                  <a:gd name="adj3" fmla="val 16667"/>
                </a:avLst>
              </a:prstGeom>
              <a:solidFill>
                <a:srgbClr val="FFFFFF"/>
              </a:solidFill>
              <a:ln w="22225" cap="flat" cmpd="sng" algn="ctr">
                <a:solidFill>
                  <a:srgbClr val="B2B2B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"</a:t>
                </a: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상승과 하강으로 명징하게 직조해낸</a:t>
                </a:r>
                <a:endPara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신랄하면서 처연한 계급 우화</a:t>
                </a: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"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72474AE-8A68-4115-A01D-B293C9740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97385" y="7138873"/>
                <a:ext cx="2310670" cy="38163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2251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비서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온라인 미디어 2" title="Google Duplex: A.I. Assistant Calls Local Businesses To Make Appointments">
            <a:hlinkClick r:id="" action="ppaction://media"/>
            <a:extLst>
              <a:ext uri="{FF2B5EF4-FFF2-40B4-BE49-F238E27FC236}">
                <a16:creationId xmlns:a16="http://schemas.microsoft.com/office/drawing/2014/main" id="{D9E0BFFE-83EC-4299-8161-D73677D539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41204" y="1838960"/>
            <a:ext cx="6509592" cy="3677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B3FCF0-AD9D-473E-AB96-4CE75E1660BD}"/>
              </a:ext>
            </a:extLst>
          </p:cNvPr>
          <p:cNvSpPr txBox="1"/>
          <p:nvPr/>
        </p:nvSpPr>
        <p:spPr>
          <a:xfrm>
            <a:off x="1844551" y="5651445"/>
            <a:ext cx="825870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이것도 벌써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923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 : Text-to-Image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5C51F9-1083-4E7D-806B-758AFD601525}"/>
              </a:ext>
            </a:extLst>
          </p:cNvPr>
          <p:cNvGrpSpPr/>
          <p:nvPr/>
        </p:nvGrpSpPr>
        <p:grpSpPr>
          <a:xfrm>
            <a:off x="1520301" y="1983347"/>
            <a:ext cx="9874214" cy="3801604"/>
            <a:chOff x="1282389" y="2684492"/>
            <a:chExt cx="17501558" cy="67381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637273-A60A-4ED9-A5B4-E51A579BF161}"/>
                </a:ext>
              </a:extLst>
            </p:cNvPr>
            <p:cNvSpPr txBox="1"/>
            <p:nvPr/>
          </p:nvSpPr>
          <p:spPr>
            <a:xfrm>
              <a:off x="1829520" y="2684492"/>
              <a:ext cx="14598683" cy="1926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 대표적으로 </a:t>
              </a:r>
              <a:r>
                <a:rPr lang="en-US" altLang="ko-Kore-KR" sz="2000" dirty="0">
                  <a:solidFill>
                    <a:srgbClr val="FF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DALL-E, Imagen, </a:t>
              </a:r>
              <a:r>
                <a:rPr lang="en-US" altLang="ko-Kore-KR" sz="2000" dirty="0" err="1">
                  <a:solidFill>
                    <a:srgbClr val="FF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Parti</a:t>
              </a:r>
              <a:r>
                <a:rPr lang="ko-KR" altLang="en-US" sz="2000" dirty="0">
                  <a:solidFill>
                    <a:srgbClr val="000000"/>
                  </a:solidFill>
                  <a:latin typeface="NanumSquare_ac" panose="020B0600000101010101" pitchFamily="34" charset="-127"/>
                  <a:ea typeface="NanumSquare_ac" panose="020B0600000101010101" pitchFamily="34" charset="-127"/>
                </a:rPr>
                <a:t>가 존재</a:t>
              </a:r>
              <a:endPara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 텍스트를 입력하면 존재하지 않는 사진을 </a:t>
              </a:r>
              <a:r>
                <a:rPr lang="en-US" altLang="ko-Kore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AI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가 직접 만들어 줌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BD59336-3756-4E2E-A224-47FFDF14D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2389" y="5715000"/>
              <a:ext cx="8166887" cy="356932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9A0D6D1-88AE-4F92-A324-CE7A6D84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7169" y="5937043"/>
              <a:ext cx="9126778" cy="3485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794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NovelAI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AI 애니메이션 이미지 생성 툴인 Novel AI가 털렸나봅니다. : 클리앙">
            <a:extLst>
              <a:ext uri="{FF2B5EF4-FFF2-40B4-BE49-F238E27FC236}">
                <a16:creationId xmlns:a16="http://schemas.microsoft.com/office/drawing/2014/main" id="{5D15AB57-C49C-4348-AC2A-5ED4D8DD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965" y="2723714"/>
            <a:ext cx="5284070" cy="33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일러스트를 그려주는 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AI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너무나 강력해서 기존 일러스트 시장을 뒤바꾸고 있음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  <a:endParaRPr lang="ko-KR" altLang="en-US" sz="20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8352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10570956" cy="1279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인식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+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자연언어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+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이미지를 동시에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Data2Vec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기존의 프로세스는 단일 목적을 위한 학습과정만을 수행해 왔음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Data2Vec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인간처럼 스스로 학습하고 발전하는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일반 인공지능 모델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발전의 초석이 될 것으로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여겨짐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DEB0FE-C9FF-42BB-8821-2EFB6A77661E}"/>
              </a:ext>
            </a:extLst>
          </p:cNvPr>
          <p:cNvGrpSpPr/>
          <p:nvPr/>
        </p:nvGrpSpPr>
        <p:grpSpPr>
          <a:xfrm>
            <a:off x="1825591" y="3339824"/>
            <a:ext cx="8540818" cy="2704882"/>
            <a:chOff x="1829520" y="5966028"/>
            <a:chExt cx="16299983" cy="51622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44CE9C-E758-4E1F-9B0A-3F87BE11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9520" y="6279827"/>
              <a:ext cx="8612322" cy="484841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81431D-33F8-4454-A02E-9AFBE681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9440" y="5966028"/>
              <a:ext cx="7370063" cy="4698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49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강화학습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(Reinforcement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5A5613-06EA-4844-B641-76886046B82A}"/>
              </a:ext>
            </a:extLst>
          </p:cNvPr>
          <p:cNvGrpSpPr/>
          <p:nvPr/>
        </p:nvGrpSpPr>
        <p:grpSpPr>
          <a:xfrm>
            <a:off x="1278862" y="1934488"/>
            <a:ext cx="8846916" cy="4102865"/>
            <a:chOff x="2029632" y="2733385"/>
            <a:chExt cx="19761872" cy="916480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DA7F99-51DE-4842-BCAC-6B23AF1C58A8}"/>
                </a:ext>
              </a:extLst>
            </p:cNvPr>
            <p:cNvSpPr/>
            <p:nvPr/>
          </p:nvSpPr>
          <p:spPr>
            <a:xfrm>
              <a:off x="2029632" y="2733385"/>
              <a:ext cx="13591222" cy="320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어떤 상황에서 어떤 행동을 취하였는가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보상을 얼마나 받았는가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-&gt;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어떤 행동을 해야 보상을 많이 받는가를 학습함</a:t>
              </a:r>
            </a:p>
          </p:txBody>
        </p:sp>
        <p:pic>
          <p:nvPicPr>
            <p:cNvPr id="16" name="Picture 2" descr="http://solarisailab.com/wp-content/uploads/2015/11/%EA%B0%95%ED%99%94%ED%95%99%EC%8A%B5.jpg">
              <a:extLst>
                <a:ext uri="{FF2B5EF4-FFF2-40B4-BE49-F238E27FC236}">
                  <a16:creationId xmlns:a16="http://schemas.microsoft.com/office/drawing/2014/main" id="{6A178ABA-6C45-4A36-9E97-81F00F5D1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00"/>
            <a:stretch/>
          </p:blipFill>
          <p:spPr bwMode="auto">
            <a:xfrm>
              <a:off x="3788404" y="6889049"/>
              <a:ext cx="18003100" cy="500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722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강화학습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(Reinforcement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BD826-3D6B-4F28-BA8B-3B103638EEBF}"/>
              </a:ext>
            </a:extLst>
          </p:cNvPr>
          <p:cNvGrpSpPr/>
          <p:nvPr/>
        </p:nvGrpSpPr>
        <p:grpSpPr>
          <a:xfrm>
            <a:off x="1410270" y="2028095"/>
            <a:ext cx="10251010" cy="3756856"/>
            <a:chOff x="1380529" y="3535226"/>
            <a:chExt cx="17558942" cy="6435114"/>
          </a:xfrm>
        </p:grpSpPr>
        <p:pic>
          <p:nvPicPr>
            <p:cNvPr id="11" name="그림 10">
              <a:hlinkClick r:id="rId4"/>
              <a:extLst>
                <a:ext uri="{FF2B5EF4-FFF2-40B4-BE49-F238E27FC236}">
                  <a16:creationId xmlns:a16="http://schemas.microsoft.com/office/drawing/2014/main" id="{D2027ACE-A7EC-4146-AF4E-F207C2D1B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78" r="27114"/>
            <a:stretch/>
          </p:blipFill>
          <p:spPr>
            <a:xfrm>
              <a:off x="1380529" y="3535226"/>
              <a:ext cx="5193792" cy="643511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온라인 미디어 1" title="Deep Reinforcement learning | Deep Q learning for atari games Deepmind |">
              <a:hlinkClick r:id="" action="ppaction://media"/>
              <a:extLst>
                <a:ext uri="{FF2B5EF4-FFF2-40B4-BE49-F238E27FC236}">
                  <a16:creationId xmlns:a16="http://schemas.microsoft.com/office/drawing/2014/main" id="{BCCC95C4-A423-4C07-B6ED-3887698642D7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6"/>
            <a:stretch>
              <a:fillRect/>
            </a:stretch>
          </p:blipFill>
          <p:spPr>
            <a:xfrm>
              <a:off x="7549888" y="3535226"/>
              <a:ext cx="11389583" cy="6435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0474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</a:t>
              </a: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- Aligning AI systems with human intent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7F36EA2-52E4-40A6-A092-1BDCFBDE0737}"/>
              </a:ext>
            </a:extLst>
          </p:cNvPr>
          <p:cNvSpPr/>
          <p:nvPr/>
        </p:nvSpPr>
        <p:spPr>
          <a:xfrm>
            <a:off x="1320684" y="1802401"/>
            <a:ext cx="10041583" cy="176384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설립된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인간친화적인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개발하여 전적으로 인류에게 이익을 주는 것을 목표로 하는 인공지능 연구소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특허와 연구를 대중에 공개함으로써 다른 기관들 및 연구원들과 자유로이 협업하는 것을 목표로 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5EA44D-FC9F-4559-ACCE-56CFDA3B1190}"/>
              </a:ext>
            </a:extLst>
          </p:cNvPr>
          <p:cNvGrpSpPr/>
          <p:nvPr/>
        </p:nvGrpSpPr>
        <p:grpSpPr>
          <a:xfrm>
            <a:off x="2859827" y="3727983"/>
            <a:ext cx="6823188" cy="2410912"/>
            <a:chOff x="3984843" y="6044338"/>
            <a:chExt cx="12215615" cy="4316278"/>
          </a:xfrm>
        </p:grpSpPr>
        <p:pic>
          <p:nvPicPr>
            <p:cNvPr id="15" name="Picture 2" descr="OpenAI - 나무위키">
              <a:extLst>
                <a:ext uri="{FF2B5EF4-FFF2-40B4-BE49-F238E27FC236}">
                  <a16:creationId xmlns:a16="http://schemas.microsoft.com/office/drawing/2014/main" id="{A2651895-FFB2-4185-A56E-47F399421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843" y="6044338"/>
              <a:ext cx="7673384" cy="431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일론 머스크 - 나무위키">
              <a:extLst>
                <a:ext uri="{FF2B5EF4-FFF2-40B4-BE49-F238E27FC236}">
                  <a16:creationId xmlns:a16="http://schemas.microsoft.com/office/drawing/2014/main" id="{8B2889AE-F7E0-432B-9A14-6430E182E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9088" y="6144777"/>
              <a:ext cx="2400490" cy="3600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D8919C-2BBD-478B-95F8-AA10C611802C}"/>
                </a:ext>
              </a:extLst>
            </p:cNvPr>
            <p:cNvSpPr txBox="1"/>
            <p:nvPr/>
          </p:nvSpPr>
          <p:spPr>
            <a:xfrm>
              <a:off x="12250471" y="9707346"/>
              <a:ext cx="3949987" cy="509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</a:t>
              </a:r>
              <a:r>
                <a:rPr lang="ko-KR" altLang="en-US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설립자</a:t>
              </a: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]</a:t>
              </a:r>
              <a:endPara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53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Picture 2" descr="GPT-3은 무엇이며 왜 그렇게 인기가 있습니까?">
            <a:extLst>
              <a:ext uri="{FF2B5EF4-FFF2-40B4-BE49-F238E27FC236}">
                <a16:creationId xmlns:a16="http://schemas.microsoft.com/office/drawing/2014/main" id="{7DFD7F10-E930-4092-8D50-DF5210A3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87" y="3771857"/>
            <a:ext cx="4350176" cy="24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15;p33">
            <a:extLst>
              <a:ext uri="{FF2B5EF4-FFF2-40B4-BE49-F238E27FC236}">
                <a16:creationId xmlns:a16="http://schemas.microsoft.com/office/drawing/2014/main" id="{3A0DBAF9-A45A-4945-9CBC-E38E3407DC98}"/>
              </a:ext>
            </a:extLst>
          </p:cNvPr>
          <p:cNvSpPr/>
          <p:nvPr/>
        </p:nvSpPr>
        <p:spPr>
          <a:xfrm>
            <a:off x="1320684" y="1802401"/>
            <a:ext cx="10041583" cy="176384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OpenAI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사가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딥러닝을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이용해 만든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인간다운 텍스트를 만들어내는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시리즈의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세대 언어 예측 모델이다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-3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전체버전은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1,750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억개의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매개변수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가지고 있어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2020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월 도입된 이전버전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크다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1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1997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Shi &amp; Malik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22353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</a:t>
            </a:r>
            <a:r>
              <a:rPr lang="ko-KR" altLang="en-US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세그멘테이션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픽셀을 그룹으로 묶어 </a:t>
            </a:r>
            <a:r>
              <a:rPr lang="ko-KR" altLang="en-US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의미있는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단위로 구분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 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시작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95FB8-2B85-4C66-AB4F-E7C92B84E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6"/>
          <a:stretch/>
        </p:blipFill>
        <p:spPr>
          <a:xfrm>
            <a:off x="3862007" y="1819309"/>
            <a:ext cx="4467986" cy="31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25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2045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특이점은 정말 올까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DDA576-7D38-4310-873E-87C2459E019A}"/>
              </a:ext>
            </a:extLst>
          </p:cNvPr>
          <p:cNvGrpSpPr/>
          <p:nvPr/>
        </p:nvGrpSpPr>
        <p:grpSpPr>
          <a:xfrm>
            <a:off x="2904057" y="1933650"/>
            <a:ext cx="6383886" cy="4163930"/>
            <a:chOff x="4923107" y="3083315"/>
            <a:chExt cx="11973211" cy="7809602"/>
          </a:xfrm>
        </p:grpSpPr>
        <p:pic>
          <p:nvPicPr>
            <p:cNvPr id="11" name="Picture 2" descr="구글의 미래학자 &amp;amp;#39;커즈와일&amp;amp;#39;의 8대 미래 예측 - 로봇신문사">
              <a:extLst>
                <a:ext uri="{FF2B5EF4-FFF2-40B4-BE49-F238E27FC236}">
                  <a16:creationId xmlns:a16="http://schemas.microsoft.com/office/drawing/2014/main" id="{69B1A14B-9AC3-4A26-A25B-657032205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925" y="4105006"/>
              <a:ext cx="6212393" cy="528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972E64FF-A6D9-4679-8B46-C517CCB70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107" y="3083315"/>
              <a:ext cx="5236893" cy="780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9374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단어 벡터 생성 실습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word2vec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2077AB-3FC9-4465-A053-39E47E49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066" y="2896040"/>
            <a:ext cx="5120680" cy="3244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B7EF93-E894-4ECE-AEB6-6CCE37D4E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704" y="3235600"/>
            <a:ext cx="3452230" cy="25656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실제 학습된 영어와 한글 벡터들을 불러와서 실습해 봅시다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실습은 코드를 참조해 주세요 </a:t>
            </a:r>
            <a:endParaRPr lang="ko-KR" altLang="en-US" sz="20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264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카카오톡 단어벡터 만들기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229618" y="2250857"/>
            <a:ext cx="5315562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여러분의 카카오톡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톡방의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대화들로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단어 벡터 학습을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해볼게요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톡방의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톡 내용이 많을수록 좋습니다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</a:p>
          <a:p>
            <a:pPr algn="l"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분석하고 싶은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톡방에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들어가 오른쪽 위 메뉴버튼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→설정 버튼을 눌러주세요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85D7E6-6CD1-40BC-9388-5E305143F7BA}"/>
              </a:ext>
            </a:extLst>
          </p:cNvPr>
          <p:cNvGrpSpPr/>
          <p:nvPr/>
        </p:nvGrpSpPr>
        <p:grpSpPr>
          <a:xfrm>
            <a:off x="6822782" y="1785340"/>
            <a:ext cx="4281533" cy="4139009"/>
            <a:chOff x="6822782" y="1785340"/>
            <a:chExt cx="3923265" cy="37926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6476B08-F243-4E10-83B7-ED417383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782" y="1785340"/>
              <a:ext cx="1796526" cy="379266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DF39C4-A1FD-4D6B-BA7E-4DBAA157B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9521" y="1785340"/>
              <a:ext cx="1796526" cy="3792667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E77EB9-E20A-4200-A23E-0B4DD870F381}"/>
              </a:ext>
            </a:extLst>
          </p:cNvPr>
          <p:cNvSpPr/>
          <p:nvPr/>
        </p:nvSpPr>
        <p:spPr>
          <a:xfrm>
            <a:off x="8494909" y="1958741"/>
            <a:ext cx="312426" cy="288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783021-DE54-43A0-8F19-A7EE2B6DC970}"/>
              </a:ext>
            </a:extLst>
          </p:cNvPr>
          <p:cNvSpPr/>
          <p:nvPr/>
        </p:nvSpPr>
        <p:spPr>
          <a:xfrm>
            <a:off x="10848285" y="5419023"/>
            <a:ext cx="312426" cy="288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922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1FC3720-E415-46D2-A2E2-384BC7E0F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745" y="1727734"/>
            <a:ext cx="2053980" cy="43361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2AE2A0-E7C7-4776-8BF1-ED46C7864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23" y="1727734"/>
            <a:ext cx="2053980" cy="433618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카카오톡 단어벡터 만들기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229618" y="2943354"/>
            <a:ext cx="5315562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채팅방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설정 메뉴에서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'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대화 내용 내보내기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눌러 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783021-DE54-43A0-8F19-A7EE2B6DC970}"/>
              </a:ext>
            </a:extLst>
          </p:cNvPr>
          <p:cNvSpPr/>
          <p:nvPr/>
        </p:nvSpPr>
        <p:spPr>
          <a:xfrm>
            <a:off x="9447745" y="3611879"/>
            <a:ext cx="2097758" cy="288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180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5217BB0-1788-454B-A7A6-A1BA55B96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34" y="1597794"/>
            <a:ext cx="2152753" cy="45447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카카오톡 단어벡터 만들기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197169" y="2159545"/>
            <a:ext cx="3946331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'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텍스트만 보내기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'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눌러 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KakaoTalkChats.txt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Colab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 올려 주세요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이후부터는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Colab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에서 진행해요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DF61E3-A436-404F-BA62-ADFF1D04BFDD}"/>
              </a:ext>
            </a:extLst>
          </p:cNvPr>
          <p:cNvGrpSpPr/>
          <p:nvPr/>
        </p:nvGrpSpPr>
        <p:grpSpPr>
          <a:xfrm>
            <a:off x="5168900" y="1597794"/>
            <a:ext cx="2167644" cy="4576136"/>
            <a:chOff x="4783300" y="1597794"/>
            <a:chExt cx="2167644" cy="45761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C95252-D377-43AA-958D-7BC299D0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300" y="1597794"/>
              <a:ext cx="2167644" cy="4576136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783021-DE54-43A0-8F19-A7EE2B6DC970}"/>
                </a:ext>
              </a:extLst>
            </p:cNvPr>
            <p:cNvSpPr/>
            <p:nvPr/>
          </p:nvSpPr>
          <p:spPr>
            <a:xfrm>
              <a:off x="5068986" y="3720955"/>
              <a:ext cx="1611682" cy="23984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8A0AE8-6FFE-43C1-8588-47E3FD596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77" y="1589181"/>
            <a:ext cx="2171723" cy="45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6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A9C108-C1A3-47CC-AD4F-DBBD0444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0" y="1489977"/>
            <a:ext cx="3399094" cy="209549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안드로이드로 물체를 인식해보기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C0105-07CC-4C05-83AF-D24505E97319}"/>
              </a:ext>
            </a:extLst>
          </p:cNvPr>
          <p:cNvSpPr txBox="1"/>
          <p:nvPr/>
        </p:nvSpPr>
        <p:spPr>
          <a:xfrm>
            <a:off x="1197169" y="1880145"/>
            <a:ext cx="4673895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Yolo </a:t>
            </a:r>
            <a:r>
              <a:rPr lang="en-US" altLang="ko-KR" sz="2000" b="1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v5</a:t>
            </a:r>
            <a:r>
              <a:rPr lang="en-US" altLang="ko-KR" sz="2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(You Only Look Once)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- 2016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년에 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Yolo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v1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이 처음 개발되었고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현재까지도 가장 많이 사용되는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 Real-time Object Detection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384222EF-FE09-49E3-844C-222B053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56" y="3089413"/>
            <a:ext cx="4002646" cy="337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9D3CE6-7B9B-4CA9-93CF-70F9D87E1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111" y="3903014"/>
            <a:ext cx="5006891" cy="21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25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안드로이드 스튜디오 시작하기">
            <a:extLst>
              <a:ext uri="{FF2B5EF4-FFF2-40B4-BE49-F238E27FC236}">
                <a16:creationId xmlns:a16="http://schemas.microsoft.com/office/drawing/2014/main" id="{C527E41E-E002-4D6A-9CA1-C52B6EE8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46" y="3807253"/>
            <a:ext cx="4357618" cy="18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3966784-7698-45EE-BB02-4189AEA7774D}"/>
              </a:ext>
            </a:extLst>
          </p:cNvPr>
          <p:cNvSpPr/>
          <p:nvPr/>
        </p:nvSpPr>
        <p:spPr>
          <a:xfrm>
            <a:off x="1320684" y="1802401"/>
            <a:ext cx="10041583" cy="127099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안드로이드 스튜디오 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(Android Studio)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b="1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구글이 안드로이드 앱 개발을 위해 만든 통합 개발 환경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052" name="Picture 4" descr="Android Studio (@androidstudio) / Twitter">
            <a:extLst>
              <a:ext uri="{FF2B5EF4-FFF2-40B4-BE49-F238E27FC236}">
                <a16:creationId xmlns:a16="http://schemas.microsoft.com/office/drawing/2014/main" id="{B4B60224-ADBC-454D-89DB-34B52784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3182255"/>
            <a:ext cx="5405783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04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3966784-7698-45EE-BB02-4189AEA7774D}"/>
              </a:ext>
            </a:extLst>
          </p:cNvPr>
          <p:cNvSpPr/>
          <p:nvPr/>
        </p:nvSpPr>
        <p:spPr>
          <a:xfrm>
            <a:off x="1320684" y="1802401"/>
            <a:ext cx="10041583" cy="6817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'Android Studio'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검색 후 다운로드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EA35B-985A-44B3-B2EA-A9D14EC3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360" y="2588574"/>
            <a:ext cx="7447280" cy="35706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3412426" y="4411835"/>
            <a:ext cx="1611682" cy="2398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035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DB08FF-941C-4089-AA69-D627B051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20" y="2587838"/>
            <a:ext cx="6207760" cy="357208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3966784-7698-45EE-BB02-4189AEA7774D}"/>
              </a:ext>
            </a:extLst>
          </p:cNvPr>
          <p:cNvSpPr/>
          <p:nvPr/>
        </p:nvSpPr>
        <p:spPr>
          <a:xfrm>
            <a:off x="1320684" y="1802401"/>
            <a:ext cx="10041583" cy="6817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'Android Studio'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검색 후 다운로드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3082226" y="5331314"/>
            <a:ext cx="2510854" cy="6834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562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0B6990-01BA-446D-BAA1-D0506957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092" y="2016760"/>
            <a:ext cx="4507638" cy="350526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4311586" y="5180323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C15396-E1E4-495B-99DF-C8B91CB36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96" y="1930040"/>
            <a:ext cx="4650284" cy="35919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9391586" y="518032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98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1999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SIFT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484253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사진의 모든 특징을 서로 매칭하는 알고리즘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7D393-EDC2-41D5-8861-39C13F75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1726375"/>
            <a:ext cx="739243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2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657CDF4-DC5B-46FB-9537-ECA3C85A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160" y="2143760"/>
            <a:ext cx="4147066" cy="3215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E2FE3A-37D2-4134-8061-7498567C5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69" y="2143760"/>
            <a:ext cx="4190048" cy="32308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EE527-563A-43EA-AF74-4164B958019A}"/>
              </a:ext>
            </a:extLst>
          </p:cNvPr>
          <p:cNvSpPr/>
          <p:nvPr/>
        </p:nvSpPr>
        <p:spPr>
          <a:xfrm>
            <a:off x="3879786" y="503998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9152826" y="503998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396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D167DC-1D4E-4828-A8A9-CF17FAEB7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30686"/>
            <a:ext cx="3965789" cy="3100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6C89D3-4CAA-404F-BB7E-C539EF20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73" y="2230686"/>
            <a:ext cx="4046945" cy="31001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8649906" y="503998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107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안드로이드 스튜디오 설치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48EBE4-6D96-4F57-9806-4CEE9257F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12" y="2098040"/>
            <a:ext cx="4439376" cy="34442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9A5DC3-3710-47D7-9323-8A334148BC7F}"/>
              </a:ext>
            </a:extLst>
          </p:cNvPr>
          <p:cNvSpPr/>
          <p:nvPr/>
        </p:nvSpPr>
        <p:spPr>
          <a:xfrm>
            <a:off x="6760146" y="5207622"/>
            <a:ext cx="722694" cy="2908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490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973845-DA37-4B12-87A6-B771A9A7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47" y="3137835"/>
            <a:ext cx="5332718" cy="31425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8B118F7-09A4-48F1-ACE1-271F1D82A8DF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links.txt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파일의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3. Yolo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파일을 다운받고 압축을 푼 후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압축을 푼 폴더를 열어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주의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경로상에 한글이 있으면 안됩니다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2EB8A3-2607-4B61-83B8-D82EE82C5C6C}"/>
              </a:ext>
            </a:extLst>
          </p:cNvPr>
          <p:cNvGrpSpPr/>
          <p:nvPr/>
        </p:nvGrpSpPr>
        <p:grpSpPr>
          <a:xfrm>
            <a:off x="1368390" y="2982481"/>
            <a:ext cx="4517458" cy="3360315"/>
            <a:chOff x="1084445" y="2574643"/>
            <a:chExt cx="5441484" cy="404765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81B52-C791-4F2F-B655-4F2B05C7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445" y="2574643"/>
              <a:ext cx="5441484" cy="404765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0E5D5D4-1ECF-4A2A-BBE4-DF4BFFAECA3A}"/>
                </a:ext>
              </a:extLst>
            </p:cNvPr>
            <p:cNvSpPr/>
            <p:nvPr/>
          </p:nvSpPr>
          <p:spPr>
            <a:xfrm>
              <a:off x="4933218" y="2843283"/>
              <a:ext cx="586870" cy="25605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891CA-3734-40DA-A1E2-011503B2DF98}"/>
              </a:ext>
            </a:extLst>
          </p:cNvPr>
          <p:cNvSpPr/>
          <p:nvPr/>
        </p:nvSpPr>
        <p:spPr>
          <a:xfrm>
            <a:off x="6067155" y="3534878"/>
            <a:ext cx="940037" cy="2125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737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27B2D1-B5D0-4F79-8BE0-CA972D7C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989" y="3100096"/>
            <a:ext cx="6866022" cy="31796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21CEEF-D7A8-4851-A6FC-7BDF3314625C}"/>
              </a:ext>
            </a:extLst>
          </p:cNvPr>
          <p:cNvSpPr/>
          <p:nvPr/>
        </p:nvSpPr>
        <p:spPr>
          <a:xfrm>
            <a:off x="5328657" y="3202834"/>
            <a:ext cx="181950" cy="162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안드로이드 버전에 맞는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SDK (Software Developer Kit)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설치합니다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우리는안드로이드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11.0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버전입니다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40502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563453-E231-426C-BDEF-4AFF086B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448" y="2926079"/>
            <a:ext cx="4786104" cy="344103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21CEEF-D7A8-4851-A6FC-7BDF3314625C}"/>
              </a:ext>
            </a:extLst>
          </p:cNvPr>
          <p:cNvSpPr/>
          <p:nvPr/>
        </p:nvSpPr>
        <p:spPr>
          <a:xfrm>
            <a:off x="2732643" y="4483835"/>
            <a:ext cx="3588782" cy="162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안드로이드 버전에 맞는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SDK (Software Developer Kit)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설치합니다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우리는안드로이드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11.0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버전입니다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77C94-FBE5-49A7-8A69-A49FF257C8B5}"/>
              </a:ext>
            </a:extLst>
          </p:cNvPr>
          <p:cNvSpPr/>
          <p:nvPr/>
        </p:nvSpPr>
        <p:spPr>
          <a:xfrm>
            <a:off x="5118100" y="6198001"/>
            <a:ext cx="450850" cy="162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91C2B6-03E8-452B-922B-A48E21E4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201" y="2971215"/>
            <a:ext cx="4633885" cy="318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458EC-3C06-4E2D-946D-74C06050D577}"/>
              </a:ext>
            </a:extLst>
          </p:cNvPr>
          <p:cNvSpPr/>
          <p:nvPr/>
        </p:nvSpPr>
        <p:spPr>
          <a:xfrm>
            <a:off x="10045700" y="5651900"/>
            <a:ext cx="946150" cy="4186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955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3705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안드로이드 버전에 맞는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SDK (Software Developer Kit)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설치합니다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우리는안드로이드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11.0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버전입니다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DD163-1DC6-4E9C-9CE6-84DC7B70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57" y="2959100"/>
            <a:ext cx="4793493" cy="3429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458EC-3C06-4E2D-946D-74C06050D577}"/>
              </a:ext>
            </a:extLst>
          </p:cNvPr>
          <p:cNvSpPr/>
          <p:nvPr/>
        </p:nvSpPr>
        <p:spPr>
          <a:xfrm>
            <a:off x="8278286" y="6178751"/>
            <a:ext cx="552450" cy="2093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641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108999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스마트폰을 연결해 봅시다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 </a:t>
            </a:r>
            <a:r>
              <a:rPr lang="en-US" altLang="ko-KR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usb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케이블로 스마트폰을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pc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연결해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 접근 권한을 허용해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081E7-CAC9-4D09-804B-5C532D0AA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07" y="2993456"/>
            <a:ext cx="1472665" cy="3272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975E90-530F-4881-B073-EE59310E6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35" y="2993456"/>
            <a:ext cx="1472665" cy="32725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19E2D0-B490-4B62-A33C-CC7674527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63" y="2993456"/>
            <a:ext cx="1472665" cy="32725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D464C0-9162-47C2-BFC4-4EBDC6BA2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91" y="2993456"/>
            <a:ext cx="1472665" cy="32725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376AB5-AF7F-49E4-A55C-892712D70ADD}"/>
              </a:ext>
            </a:extLst>
          </p:cNvPr>
          <p:cNvSpPr/>
          <p:nvPr/>
        </p:nvSpPr>
        <p:spPr>
          <a:xfrm>
            <a:off x="3533030" y="3200399"/>
            <a:ext cx="232265" cy="2093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C54C2-C4A3-4FCC-A147-25CA83928397}"/>
              </a:ext>
            </a:extLst>
          </p:cNvPr>
          <p:cNvSpPr/>
          <p:nvPr/>
        </p:nvSpPr>
        <p:spPr>
          <a:xfrm>
            <a:off x="4313335" y="5751093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3317C9-D30D-47FC-B33F-AC97017F21D0}"/>
              </a:ext>
            </a:extLst>
          </p:cNvPr>
          <p:cNvSpPr/>
          <p:nvPr/>
        </p:nvSpPr>
        <p:spPr>
          <a:xfrm>
            <a:off x="6267264" y="4682689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343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2"/>
            <a:ext cx="10041583" cy="56541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빌드번호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부분을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7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 톡톡 두드려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개발자 모드가 켜지게 됩니다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472205-BAB8-4841-94D7-3FFB6FA0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44" y="2537941"/>
            <a:ext cx="1684220" cy="3742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176DF0-D103-4D73-852D-970874B7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98" y="2537940"/>
            <a:ext cx="1684220" cy="374271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238CED-D050-42DA-B2FA-AC1D87F99715}"/>
              </a:ext>
            </a:extLst>
          </p:cNvPr>
          <p:cNvSpPr/>
          <p:nvPr/>
        </p:nvSpPr>
        <p:spPr>
          <a:xfrm>
            <a:off x="3046496" y="5563399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706CFD-6441-47AF-84CB-703B476336F8}"/>
              </a:ext>
            </a:extLst>
          </p:cNvPr>
          <p:cNvSpPr/>
          <p:nvPr/>
        </p:nvSpPr>
        <p:spPr>
          <a:xfrm>
            <a:off x="5476875" y="5563395"/>
            <a:ext cx="1472665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B07603-4594-4922-BFCB-20961BFB8A36}"/>
              </a:ext>
            </a:extLst>
          </p:cNvPr>
          <p:cNvSpPr/>
          <p:nvPr/>
        </p:nvSpPr>
        <p:spPr>
          <a:xfrm>
            <a:off x="2950344" y="4583244"/>
            <a:ext cx="1684220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83EB7-C86D-4ECA-B15A-66CDCAAF7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66" y="2537940"/>
            <a:ext cx="1617766" cy="359503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2E0D28-F025-4923-8BA3-E7EAF828A49A}"/>
              </a:ext>
            </a:extLst>
          </p:cNvPr>
          <p:cNvSpPr/>
          <p:nvPr/>
        </p:nvSpPr>
        <p:spPr>
          <a:xfrm>
            <a:off x="7815604" y="5558575"/>
            <a:ext cx="1684220" cy="2791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941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2"/>
            <a:ext cx="10041583" cy="56541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개발자 옵션 중간 부분의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USB 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디버깅을 켜주세요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9AEC31-9EBC-4D58-81B0-BFD897ECCBDD}"/>
              </a:ext>
            </a:extLst>
          </p:cNvPr>
          <p:cNvGrpSpPr/>
          <p:nvPr/>
        </p:nvGrpSpPr>
        <p:grpSpPr>
          <a:xfrm>
            <a:off x="2494789" y="2555505"/>
            <a:ext cx="1692200" cy="3724977"/>
            <a:chOff x="2494789" y="2555505"/>
            <a:chExt cx="1692200" cy="37249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4E4895-603D-4D12-A327-5EE2B129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749" y="2555505"/>
              <a:ext cx="1676240" cy="372497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F5C347-0C44-4C96-94C7-CACAF5466DC7}"/>
                </a:ext>
              </a:extLst>
            </p:cNvPr>
            <p:cNvSpPr/>
            <p:nvPr/>
          </p:nvSpPr>
          <p:spPr>
            <a:xfrm>
              <a:off x="2494789" y="4547937"/>
              <a:ext cx="1684220" cy="2791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03E771-90FA-4268-88F2-2CBEBC9E0C10}"/>
              </a:ext>
            </a:extLst>
          </p:cNvPr>
          <p:cNvGrpSpPr/>
          <p:nvPr/>
        </p:nvGrpSpPr>
        <p:grpSpPr>
          <a:xfrm>
            <a:off x="4997626" y="2555506"/>
            <a:ext cx="1676240" cy="3724978"/>
            <a:chOff x="5063089" y="2555506"/>
            <a:chExt cx="1676240" cy="37249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089751A-E04F-4AB4-8853-F91C6004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089" y="2555506"/>
              <a:ext cx="1676240" cy="372497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605D1BE-AE5A-4ED4-8793-C248DCAD6545}"/>
                </a:ext>
              </a:extLst>
            </p:cNvPr>
            <p:cNvSpPr/>
            <p:nvPr/>
          </p:nvSpPr>
          <p:spPr>
            <a:xfrm>
              <a:off x="5808264" y="5702968"/>
              <a:ext cx="869241" cy="2791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50936-1CD8-4620-99F1-4B8B20F96950}"/>
              </a:ext>
            </a:extLst>
          </p:cNvPr>
          <p:cNvGrpSpPr/>
          <p:nvPr/>
        </p:nvGrpSpPr>
        <p:grpSpPr>
          <a:xfrm>
            <a:off x="7484504" y="2555503"/>
            <a:ext cx="1676241" cy="3724979"/>
            <a:chOff x="8292364" y="2555503"/>
            <a:chExt cx="1676241" cy="37249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29A3FD-8B65-4556-AEE5-F3E9ADD75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364" y="2555503"/>
              <a:ext cx="1676241" cy="372497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148F07-444F-41AE-8597-D4709B800D9C}"/>
                </a:ext>
              </a:extLst>
            </p:cNvPr>
            <p:cNvSpPr/>
            <p:nvPr/>
          </p:nvSpPr>
          <p:spPr>
            <a:xfrm>
              <a:off x="9099364" y="5702968"/>
              <a:ext cx="869241" cy="2791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34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2009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ImageNet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63501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세상의 모든 이미지를 분류해보자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EE3C752-A16A-44BB-8A06-205E7E4B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0" y="1620143"/>
            <a:ext cx="6482080" cy="40600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9903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Google Shape;215;p33">
            <a:extLst>
              <a:ext uri="{FF2B5EF4-FFF2-40B4-BE49-F238E27FC236}">
                <a16:creationId xmlns:a16="http://schemas.microsoft.com/office/drawing/2014/main" id="{925956C1-B04A-47EC-9BA4-2FDAC00C2021}"/>
              </a:ext>
            </a:extLst>
          </p:cNvPr>
          <p:cNvSpPr/>
          <p:nvPr/>
        </p:nvSpPr>
        <p:spPr>
          <a:xfrm>
            <a:off x="1320684" y="1802401"/>
            <a:ext cx="10041583" cy="60551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USB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케이블로 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PC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스마트폰을 연결해 주세요</a:t>
            </a:r>
            <a:r>
              <a:rPr lang="en-US" altLang="ko-KR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r>
              <a:rPr lang="ko-KR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20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AF3E7-DF23-40D4-A5D8-B1F72053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" y="2647715"/>
            <a:ext cx="3962400" cy="35355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458EC-3C06-4E2D-946D-74C06050D577}"/>
              </a:ext>
            </a:extLst>
          </p:cNvPr>
          <p:cNvSpPr/>
          <p:nvPr/>
        </p:nvSpPr>
        <p:spPr>
          <a:xfrm>
            <a:off x="5209014" y="3142498"/>
            <a:ext cx="169436" cy="465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7BC648-B47A-4FD6-ABEE-CF52F7E2DA11}"/>
              </a:ext>
            </a:extLst>
          </p:cNvPr>
          <p:cNvSpPr/>
          <p:nvPr/>
        </p:nvSpPr>
        <p:spPr>
          <a:xfrm>
            <a:off x="2528378" y="2963110"/>
            <a:ext cx="320700" cy="2180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5AF10B-0B21-42EE-AC12-983E6177C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34"/>
          <a:stretch/>
        </p:blipFill>
        <p:spPr>
          <a:xfrm>
            <a:off x="5416485" y="2830788"/>
            <a:ext cx="6475623" cy="301121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BE7DF5-C457-40B3-A1AA-F3A445CCC48B}"/>
              </a:ext>
            </a:extLst>
          </p:cNvPr>
          <p:cNvSpPr/>
          <p:nvPr/>
        </p:nvSpPr>
        <p:spPr>
          <a:xfrm>
            <a:off x="5345297" y="5160426"/>
            <a:ext cx="2091755" cy="6815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001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4A9823-38CF-4853-B293-AD4C7460A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1865253"/>
            <a:ext cx="9641840" cy="39196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A1664F-5C08-439D-A1E6-E8385F182A83}"/>
              </a:ext>
            </a:extLst>
          </p:cNvPr>
          <p:cNvSpPr/>
          <p:nvPr/>
        </p:nvSpPr>
        <p:spPr>
          <a:xfrm>
            <a:off x="7105458" y="2160470"/>
            <a:ext cx="320700" cy="2180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ACE490-DEFB-4DDF-B3F1-7460C895B0A3}"/>
              </a:ext>
            </a:extLst>
          </p:cNvPr>
          <p:cNvSpPr/>
          <p:nvPr/>
        </p:nvSpPr>
        <p:spPr>
          <a:xfrm>
            <a:off x="5086543" y="2160470"/>
            <a:ext cx="320700" cy="2180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42DDAED-BF5B-4386-8E9F-0F36F1837E2D}"/>
              </a:ext>
            </a:extLst>
          </p:cNvPr>
          <p:cNvGrpSpPr/>
          <p:nvPr/>
        </p:nvGrpSpPr>
        <p:grpSpPr>
          <a:xfrm>
            <a:off x="6847167" y="2442812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A4EFE0A-FC40-4422-9FFE-C6E830BDC4F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A12C04B-3A58-4613-AEFB-B2B084EA1330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2F1C95-0C0A-451D-810A-594EF42B0A7D}"/>
              </a:ext>
            </a:extLst>
          </p:cNvPr>
          <p:cNvGrpSpPr/>
          <p:nvPr/>
        </p:nvGrpSpPr>
        <p:grpSpPr>
          <a:xfrm>
            <a:off x="4988602" y="2442811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434D756-62D3-4F62-AA87-C91FF4DA8955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A0AA53-409D-4E91-85BD-8D16F4A779E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056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5770219" cy="489557"/>
            <a:chOff x="1189916" y="1144994"/>
            <a:chExt cx="5770219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5194006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Yolo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구동하기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50F20F-6D66-4CCA-9946-68425AED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54" y="2178151"/>
            <a:ext cx="1623060" cy="360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8B79CB-2DB1-4B55-8BED-F52D4E954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69" y="2178151"/>
            <a:ext cx="1623060" cy="3606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2C0D9A-3435-4D72-B18C-EC27AF9D6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45" y="2178151"/>
            <a:ext cx="1623060" cy="360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33CDFE-A6C4-4D57-992C-57919DA849D1}"/>
              </a:ext>
            </a:extLst>
          </p:cNvPr>
          <p:cNvSpPr txBox="1"/>
          <p:nvPr/>
        </p:nvSpPr>
        <p:spPr>
          <a:xfrm>
            <a:off x="1895425" y="1496585"/>
            <a:ext cx="172854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구동 화면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1179A0-D066-48A7-8CA0-EC99DE1202E1}"/>
              </a:ext>
            </a:extLst>
          </p:cNvPr>
          <p:cNvSpPr txBox="1"/>
          <p:nvPr/>
        </p:nvSpPr>
        <p:spPr>
          <a:xfrm>
            <a:off x="5304589" y="1496585"/>
            <a:ext cx="217317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Image Detection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1AFAC4-0504-4951-96BA-50F0F856734B}"/>
              </a:ext>
            </a:extLst>
          </p:cNvPr>
          <p:cNvSpPr txBox="1"/>
          <p:nvPr/>
        </p:nvSpPr>
        <p:spPr>
          <a:xfrm>
            <a:off x="8442047" y="1496585"/>
            <a:ext cx="310987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Real-time Detection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3B8944-3031-4E6C-AE2A-E1FB53462F24}"/>
              </a:ext>
            </a:extLst>
          </p:cNvPr>
          <p:cNvSpPr txBox="1"/>
          <p:nvPr/>
        </p:nvSpPr>
        <p:spPr>
          <a:xfrm>
            <a:off x="1037390" y="5865385"/>
            <a:ext cx="1070757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*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실행 상태에서 </a:t>
            </a:r>
            <a:r>
              <a:rPr lang="en-US" altLang="ko-KR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usb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케이블을 </a:t>
            </a:r>
            <a:r>
              <a:rPr lang="ko-KR" altLang="en-US" sz="2000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빼셔도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정상 작동합니다</a:t>
            </a:r>
            <a:endParaRPr lang="en-US" altLang="ko-KR" sz="20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1684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C0E78-FA80-488C-AB77-BE4523CE70BA}"/>
              </a:ext>
            </a:extLst>
          </p:cNvPr>
          <p:cNvSpPr txBox="1"/>
          <p:nvPr/>
        </p:nvSpPr>
        <p:spPr>
          <a:xfrm>
            <a:off x="7691414" y="4415484"/>
            <a:ext cx="394633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연결된 스마트폰이 녹색으로 들어옵니다</a:t>
            </a:r>
            <a:r>
              <a:rPr lang="en-US" altLang="ko-KR" sz="20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3B8944-3031-4E6C-AE2A-E1FB53462F24}"/>
              </a:ext>
            </a:extLst>
          </p:cNvPr>
          <p:cNvSpPr txBox="1"/>
          <p:nvPr/>
        </p:nvSpPr>
        <p:spPr>
          <a:xfrm>
            <a:off x="742215" y="2294519"/>
            <a:ext cx="10707570" cy="260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모든 강의가 끝났습니다</a:t>
            </a:r>
            <a:r>
              <a:rPr lang="en-US" altLang="ko-KR" sz="4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수고하셨어요</a:t>
            </a:r>
            <a:r>
              <a:rPr lang="en-US" altLang="ko-KR" sz="40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!! :)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ko-KR" altLang="en-US" sz="32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기념품 증정 및 사진 촬영이 있을 예정입니다</a:t>
            </a:r>
            <a:r>
              <a:rPr lang="en-US" altLang="ko-KR" sz="3200" b="1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179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4511</TotalTime>
  <Words>2539</Words>
  <Application>Microsoft Office PowerPoint</Application>
  <PresentationFormat>와이드스크린</PresentationFormat>
  <Paragraphs>486</Paragraphs>
  <Slides>93</Slides>
  <Notes>49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3" baseType="lpstr">
      <vt:lpstr>배달의민족 도현</vt:lpstr>
      <vt:lpstr>Arial</vt:lpstr>
      <vt:lpstr>NanumSquare_ac</vt:lpstr>
      <vt:lpstr>Constantia</vt:lpstr>
      <vt:lpstr>나눔스퀘어_ac</vt:lpstr>
      <vt:lpstr>Calibri</vt:lpstr>
      <vt:lpstr>맑은 고딕</vt:lpstr>
      <vt:lpstr>Calisto MT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170</cp:revision>
  <dcterms:created xsi:type="dcterms:W3CDTF">2022-12-01T08:42:26Z</dcterms:created>
  <dcterms:modified xsi:type="dcterms:W3CDTF">2023-01-02T16:22:26Z</dcterms:modified>
</cp:coreProperties>
</file>